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8" r:id="rId8"/>
    <p:sldId id="267" r:id="rId9"/>
    <p:sldId id="264" r:id="rId10"/>
    <p:sldId id="265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1FD0-5202-43D1-9BAD-2980E0F17147}" type="datetimeFigureOut">
              <a:rPr lang="es-ES" smtClean="0"/>
              <a:t>27/02/2023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4B34-159C-46A5-98BB-80DFDF181D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420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1FD0-5202-43D1-9BAD-2980E0F17147}" type="datetimeFigureOut">
              <a:rPr lang="es-ES" smtClean="0"/>
              <a:t>27/02/2023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4B34-159C-46A5-98BB-80DFDF181D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336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1FD0-5202-43D1-9BAD-2980E0F17147}" type="datetimeFigureOut">
              <a:rPr lang="es-ES" smtClean="0"/>
              <a:t>27/02/2023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4B34-159C-46A5-98BB-80DFDF181D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581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1FD0-5202-43D1-9BAD-2980E0F17147}" type="datetimeFigureOut">
              <a:rPr lang="es-ES" smtClean="0"/>
              <a:t>27/02/2023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4B34-159C-46A5-98BB-80DFDF181D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663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1FD0-5202-43D1-9BAD-2980E0F17147}" type="datetimeFigureOut">
              <a:rPr lang="es-ES" smtClean="0"/>
              <a:t>27/02/2023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4B34-159C-46A5-98BB-80DFDF181D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564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1FD0-5202-43D1-9BAD-2980E0F17147}" type="datetimeFigureOut">
              <a:rPr lang="es-ES" smtClean="0"/>
              <a:t>27/02/2023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4B34-159C-46A5-98BB-80DFDF181D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134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1FD0-5202-43D1-9BAD-2980E0F17147}" type="datetimeFigureOut">
              <a:rPr lang="es-ES" smtClean="0"/>
              <a:t>27/02/2023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4B34-159C-46A5-98BB-80DFDF181D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768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1FD0-5202-43D1-9BAD-2980E0F17147}" type="datetimeFigureOut">
              <a:rPr lang="es-ES" smtClean="0"/>
              <a:t>27/02/2023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4B34-159C-46A5-98BB-80DFDF181D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5115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1FD0-5202-43D1-9BAD-2980E0F17147}" type="datetimeFigureOut">
              <a:rPr lang="es-ES" smtClean="0"/>
              <a:t>27/02/2023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4B34-159C-46A5-98BB-80DFDF181D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2418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1FD0-5202-43D1-9BAD-2980E0F17147}" type="datetimeFigureOut">
              <a:rPr lang="es-ES" smtClean="0"/>
              <a:t>27/02/2023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4B34-159C-46A5-98BB-80DFDF181D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930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1FD0-5202-43D1-9BAD-2980E0F17147}" type="datetimeFigureOut">
              <a:rPr lang="es-ES" smtClean="0"/>
              <a:t>27/02/2023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4B34-159C-46A5-98BB-80DFDF181D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3701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B1FD0-5202-43D1-9BAD-2980E0F17147}" type="datetimeFigureOut">
              <a:rPr lang="es-ES" smtClean="0"/>
              <a:t>27/02/2023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E4B34-159C-46A5-98BB-80DFDF181D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770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94965"/>
          </a:xfrm>
        </p:spPr>
      </p:pic>
      <p:sp>
        <p:nvSpPr>
          <p:cNvPr id="6" name="Rectángulo 5"/>
          <p:cNvSpPr/>
          <p:nvPr/>
        </p:nvSpPr>
        <p:spPr>
          <a:xfrm>
            <a:off x="1" y="2217596"/>
            <a:ext cx="87230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Intervención </a:t>
            </a:r>
            <a:r>
              <a:rPr lang="es-ES" sz="3200" dirty="0">
                <a:solidFill>
                  <a:schemeClr val="bg1"/>
                </a:solidFill>
                <a:latin typeface="Arial Black" panose="020B0A04020102020204" pitchFamily="34" charset="0"/>
              </a:rPr>
              <a:t>educativa en epigenética y prevención </a:t>
            </a:r>
            <a:r>
              <a:rPr lang="es-ES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preconcepcional</a:t>
            </a:r>
            <a:r>
              <a:rPr lang="es-ES" sz="3200" dirty="0">
                <a:solidFill>
                  <a:schemeClr val="bg1"/>
                </a:solidFill>
                <a:latin typeface="Arial Black" panose="020B0A04020102020204" pitchFamily="34" charset="0"/>
              </a:rPr>
              <a:t> de enfermedades crónicas a estudiantes de Enfermería.</a:t>
            </a:r>
            <a:br>
              <a:rPr lang="es-ES" sz="32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772229" y="41959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Universidad de Ciencias Médicas de Matanzas.</a:t>
            </a:r>
          </a:p>
          <a:p>
            <a:pPr algn="ctr"/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Genera e Innova 2023</a:t>
            </a:r>
            <a:endParaRPr lang="es-E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322286" y="6183086"/>
            <a:ext cx="4557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  <a:latin typeface="Arial Black" panose="020B0A04020102020204" pitchFamily="34" charset="0"/>
              </a:rPr>
              <a:t>Dra</a:t>
            </a:r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 Grecia Martínez Leyva</a:t>
            </a:r>
            <a:b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Dr. Felipe Hernández Ugalde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8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011"/>
    </mc:Choice>
    <mc:Fallback xmlns="">
      <p:transition advTm="13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961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latin typeface="Arial Black" panose="020B0A04020102020204" pitchFamily="34" charset="0"/>
              </a:rPr>
              <a:t>Recomendaciones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1886" y="1204686"/>
            <a:ext cx="11596914" cy="5500914"/>
          </a:xfrm>
        </p:spPr>
        <p:txBody>
          <a:bodyPr/>
          <a:lstStyle/>
          <a:p>
            <a:pPr marL="0" indent="0" algn="just">
              <a:buNone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xtender a la comunidad, las actividades de promoción de salud para elevar el conocimiento de la población sobre tan importante tema. 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7" y="3135086"/>
            <a:ext cx="4224262" cy="25345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90" y="3135087"/>
            <a:ext cx="3727288" cy="25345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472" y="3241221"/>
            <a:ext cx="3602159" cy="242842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7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5"/>
    </mc:Choice>
    <mc:Fallback xmlns="">
      <p:transition spd="slow" advTm="13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961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latin typeface="Arial Black" panose="020B0A04020102020204" pitchFamily="34" charset="0"/>
              </a:rPr>
              <a:t>Introducción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9943" y="2598058"/>
            <a:ext cx="11538857" cy="39478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4400" dirty="0">
                <a:latin typeface="Arial" panose="020B0604020202020204" pitchFamily="34" charset="0"/>
                <a:cs typeface="Arial" panose="020B0604020202020204" pitchFamily="34" charset="0"/>
              </a:rPr>
              <a:t>prevención de las enfermedades crónicas no trasmisibles </a:t>
            </a:r>
            <a:r>
              <a:rPr lang="es-E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representa </a:t>
            </a:r>
            <a:r>
              <a:rPr lang="es-ES" sz="4400" dirty="0">
                <a:latin typeface="Arial" panose="020B0604020202020204" pitchFamily="34" charset="0"/>
                <a:cs typeface="Arial" panose="020B0604020202020204" pitchFamily="34" charset="0"/>
              </a:rPr>
              <a:t>una prioridad en salud, aportando la epigenética una nueva </a:t>
            </a:r>
            <a:r>
              <a:rPr lang="es-E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perspectiva, al reconocer el origen intrauterino de las mismas. </a:t>
            </a:r>
          </a:p>
          <a:p>
            <a:pPr marL="0" indent="0" algn="just">
              <a:buNone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1" y="465975"/>
            <a:ext cx="1803400" cy="21290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2908"/>
            <a:ext cx="2540000" cy="19024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210" y="1185766"/>
            <a:ext cx="3396990" cy="123711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1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28"/>
    </mc:Choice>
    <mc:Fallback xmlns="">
      <p:transition spd="slow" advTm="67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1886" y="435429"/>
            <a:ext cx="11596914" cy="62701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Problema Científico: 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Cómo contribuir al desarrollo de conocimientos en epigenética y prevención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preconcepcional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de enfermedades crónicas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 estudiantes de Licenciatura en Enfermería de la Facultad de Ciencias Médicas de Matanzas, entre abril y julio de 2022? 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53" y="3188608"/>
            <a:ext cx="6182094" cy="31441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3889718"/>
            <a:ext cx="2303227" cy="17419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325" y="3889718"/>
            <a:ext cx="2657475" cy="174193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8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29"/>
    </mc:Choice>
    <mc:Fallback xmlns="">
      <p:transition spd="slow" advTm="26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961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latin typeface="Arial Black" panose="020B0A04020102020204" pitchFamily="34" charset="0"/>
              </a:rPr>
              <a:t>Objetivo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1886" y="1204686"/>
            <a:ext cx="11596914" cy="5500914"/>
          </a:xfrm>
        </p:spPr>
        <p:txBody>
          <a:bodyPr/>
          <a:lstStyle/>
          <a:p>
            <a:pPr marL="0" indent="0" algn="just">
              <a:buNone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Evaluar la efectividad de una intervención educativa para incrementar el nivel de conocimientos en epigenética y prevención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preconcepcional</a:t>
            </a:r>
            <a:r>
              <a:rPr lang="es-ES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de enfermedades crónicas a estudiantes de Licenciatura en Enfermería de la Facultad de Ciencias Médicas de Matanzas, entre abril y julio de 2022. </a:t>
            </a:r>
          </a:p>
          <a:p>
            <a:pPr marL="0" indent="0" algn="just">
              <a:buNone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98" y="3293659"/>
            <a:ext cx="3899846" cy="24804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14" y="3242122"/>
            <a:ext cx="3846608" cy="258354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920" y="3249379"/>
            <a:ext cx="3542715" cy="248046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94"/>
    </mc:Choice>
    <mc:Fallback xmlns="">
      <p:transition spd="slow" advTm="25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961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latin typeface="Arial Black" panose="020B0A04020102020204" pitchFamily="34" charset="0"/>
              </a:rPr>
              <a:t>Método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1886" y="1204686"/>
            <a:ext cx="11596914" cy="550091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Se realizó un estudio de intervención en la Facultad de Ciencias Médicas de Matanzas, en un universo de 54 estudiantes, durante el período comprendido de abril a julio de 2022, que constó de tres etapas:</a:t>
            </a:r>
          </a:p>
          <a:p>
            <a:pPr marL="0" indent="0" algn="just">
              <a:buNone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1. Descriptiva. De corte transversal o prevalencia sobre conocimientos en epigenética y prevención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preconcepcional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de enfermedades crónicas en estudiantes de primer y tercer años del curso regular diurno de Licenciatura en Enfermería de la Facultad de Ciencias Médicas de Matanzas durante el mes de abril de 2022. </a:t>
            </a:r>
          </a:p>
          <a:p>
            <a:pPr marL="0" indent="0" algn="just">
              <a:buNone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2. Diseño del programa educativo. En mayo de 2022, en correspondencia al nivel de conocimientos y necesidades educativas sentidas diagnosticadas en la etapa anterior.</a:t>
            </a:r>
          </a:p>
          <a:p>
            <a:pPr marL="0" indent="0" algn="just">
              <a:buNone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3. De intervención: Implementación del programa educativo diseñado sobre epigenética y prevención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preconcepcional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de enfermedades crónicas no trasmisibles, entre junio y julio de 2022.</a:t>
            </a:r>
          </a:p>
          <a:p>
            <a:pPr marL="0" indent="0" algn="just">
              <a:buNone/>
            </a:pP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01"/>
    </mc:Choice>
    <mc:Fallback xmlns="">
      <p:transition spd="slow" advTm="55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961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latin typeface="Arial Black" panose="020B0A04020102020204" pitchFamily="34" charset="0"/>
              </a:rPr>
              <a:t>Resultados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1886" y="1204686"/>
            <a:ext cx="11596914" cy="55009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abla 1: Nivel de conocimientos sobre epigenética y prevención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preconcepcional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de enfermedades crónicas y necesidades educativas sentidas de adquisición de los mismos antes de la intervención. </a:t>
            </a:r>
          </a:p>
          <a:p>
            <a:pPr marL="0" indent="0" algn="just">
              <a:buNone/>
            </a:pP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23270"/>
              </p:ext>
            </p:extLst>
          </p:nvPr>
        </p:nvGraphicFramePr>
        <p:xfrm>
          <a:off x="595088" y="2830285"/>
          <a:ext cx="11248569" cy="3687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3356">
                  <a:extLst>
                    <a:ext uri="{9D8B030D-6E8A-4147-A177-3AD203B41FA5}">
                      <a16:colId xmlns:a16="http://schemas.microsoft.com/office/drawing/2014/main" val="3930111212"/>
                    </a:ext>
                  </a:extLst>
                </a:gridCol>
                <a:gridCol w="1123060">
                  <a:extLst>
                    <a:ext uri="{9D8B030D-6E8A-4147-A177-3AD203B41FA5}">
                      <a16:colId xmlns:a16="http://schemas.microsoft.com/office/drawing/2014/main" val="807346438"/>
                    </a:ext>
                  </a:extLst>
                </a:gridCol>
                <a:gridCol w="1123060">
                  <a:extLst>
                    <a:ext uri="{9D8B030D-6E8A-4147-A177-3AD203B41FA5}">
                      <a16:colId xmlns:a16="http://schemas.microsoft.com/office/drawing/2014/main" val="2246108178"/>
                    </a:ext>
                  </a:extLst>
                </a:gridCol>
                <a:gridCol w="1089690">
                  <a:extLst>
                    <a:ext uri="{9D8B030D-6E8A-4147-A177-3AD203B41FA5}">
                      <a16:colId xmlns:a16="http://schemas.microsoft.com/office/drawing/2014/main" val="3092673248"/>
                    </a:ext>
                  </a:extLst>
                </a:gridCol>
                <a:gridCol w="1090971">
                  <a:extLst>
                    <a:ext uri="{9D8B030D-6E8A-4147-A177-3AD203B41FA5}">
                      <a16:colId xmlns:a16="http://schemas.microsoft.com/office/drawing/2014/main" val="3512835716"/>
                    </a:ext>
                  </a:extLst>
                </a:gridCol>
                <a:gridCol w="1089690">
                  <a:extLst>
                    <a:ext uri="{9D8B030D-6E8A-4147-A177-3AD203B41FA5}">
                      <a16:colId xmlns:a16="http://schemas.microsoft.com/office/drawing/2014/main" val="3900848819"/>
                    </a:ext>
                  </a:extLst>
                </a:gridCol>
                <a:gridCol w="1090971">
                  <a:extLst>
                    <a:ext uri="{9D8B030D-6E8A-4147-A177-3AD203B41FA5}">
                      <a16:colId xmlns:a16="http://schemas.microsoft.com/office/drawing/2014/main" val="850794579"/>
                    </a:ext>
                  </a:extLst>
                </a:gridCol>
                <a:gridCol w="1071720">
                  <a:extLst>
                    <a:ext uri="{9D8B030D-6E8A-4147-A177-3AD203B41FA5}">
                      <a16:colId xmlns:a16="http://schemas.microsoft.com/office/drawing/2014/main" val="2380077088"/>
                    </a:ext>
                  </a:extLst>
                </a:gridCol>
                <a:gridCol w="1046051">
                  <a:extLst>
                    <a:ext uri="{9D8B030D-6E8A-4147-A177-3AD203B41FA5}">
                      <a16:colId xmlns:a16="http://schemas.microsoft.com/office/drawing/2014/main" val="4214486052"/>
                    </a:ext>
                  </a:extLst>
                </a:gridCol>
              </a:tblGrid>
              <a:tr h="17210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de conocimientos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Necesidades educativas sentidas altas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Necesidades educativas sentidas medias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Necesidades educativas sentidas bajas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461407"/>
                  </a:ext>
                </a:extLst>
              </a:tr>
              <a:tr h="4158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0978906"/>
                  </a:ext>
                </a:extLst>
              </a:tr>
              <a:tr h="34387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MX" sz="2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Bien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3689336"/>
                  </a:ext>
                </a:extLst>
              </a:tr>
              <a:tr h="34387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MX" sz="2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 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14,8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3562751"/>
                  </a:ext>
                </a:extLst>
              </a:tr>
              <a:tr h="34387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MX" sz="2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64,8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14,8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79,6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2401905"/>
                  </a:ext>
                </a:extLst>
              </a:tr>
              <a:tr h="34387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MX" sz="2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72,2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20,4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MX" sz="2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529788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5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13"/>
    </mc:Choice>
    <mc:Fallback xmlns="">
      <p:transition spd="slow" advTm="74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961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latin typeface="Arial Black" panose="020B0A04020102020204" pitchFamily="34" charset="0"/>
              </a:rPr>
              <a:t>Resultados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93485" y="1320800"/>
            <a:ext cx="114372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educativo para el desarrollo de conocimientos sobre epigenética y prevención </a:t>
            </a:r>
            <a:r>
              <a:rPr lang="es-E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preconcepcional</a:t>
            </a:r>
            <a:r>
              <a:rPr 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enfermedades crónicas. </a:t>
            </a:r>
          </a:p>
          <a:p>
            <a:pPr algn="just"/>
            <a:endParaRPr lang="es-E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14398" y="2933175"/>
            <a:ext cx="10595429" cy="364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Actividad </a:t>
            </a: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introductoria. Las enfermedades crónicas no transmisibles: Un problema de salud. </a:t>
            </a:r>
            <a:endParaRPr lang="es-ES" sz="2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El enfermero y su papel clave en la promoción de salud y prevención de enfermedades crónicas no trasmisibles. </a:t>
            </a:r>
            <a:endParaRPr lang="es-ES" sz="2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Genética y Epigenética: Un nuevo enfoque preventivo en salud.  </a:t>
            </a:r>
            <a:endParaRPr lang="es-ES" sz="2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Medio ambiente como inductor de marcas epigenéticas. </a:t>
            </a:r>
            <a:endParaRPr lang="es-ES" sz="2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La atención </a:t>
            </a:r>
            <a:r>
              <a:rPr lang="es-E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preconcepcional</a:t>
            </a: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la educación prenatal: una necesidad impostergable. </a:t>
            </a:r>
            <a:endParaRPr lang="es-ES" sz="2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CO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Actividad integradora</a:t>
            </a:r>
            <a:r>
              <a:rPr lang="es-CO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s-ES" sz="2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5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03"/>
    </mc:Choice>
    <mc:Fallback xmlns="">
      <p:transition spd="slow" advTm="56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961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latin typeface="Arial Black" panose="020B0A04020102020204" pitchFamily="34" charset="0"/>
              </a:rPr>
              <a:t>Resultados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1886" y="1204686"/>
            <a:ext cx="11596914" cy="55009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abla 2: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Estudiantes de enfermería según sexo y nivel de conocimientos sobre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epigenética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y prevención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preconcepcional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mtClean="0">
                <a:latin typeface="Arial" panose="020B0604020202020204" pitchFamily="34" charset="0"/>
                <a:cs typeface="Arial" panose="020B0604020202020204" pitchFamily="34" charset="0"/>
              </a:rPr>
              <a:t>enfermedades crónicas.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624450"/>
              </p:ext>
            </p:extLst>
          </p:nvPr>
        </p:nvGraphicFramePr>
        <p:xfrm>
          <a:off x="547915" y="2448531"/>
          <a:ext cx="11353800" cy="3958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5399">
                  <a:extLst>
                    <a:ext uri="{9D8B030D-6E8A-4147-A177-3AD203B41FA5}">
                      <a16:colId xmlns:a16="http://schemas.microsoft.com/office/drawing/2014/main" val="1138597767"/>
                    </a:ext>
                  </a:extLst>
                </a:gridCol>
                <a:gridCol w="650164">
                  <a:extLst>
                    <a:ext uri="{9D8B030D-6E8A-4147-A177-3AD203B41FA5}">
                      <a16:colId xmlns:a16="http://schemas.microsoft.com/office/drawing/2014/main" val="921903733"/>
                    </a:ext>
                  </a:extLst>
                </a:gridCol>
                <a:gridCol w="681621">
                  <a:extLst>
                    <a:ext uri="{9D8B030D-6E8A-4147-A177-3AD203B41FA5}">
                      <a16:colId xmlns:a16="http://schemas.microsoft.com/office/drawing/2014/main" val="3038515585"/>
                    </a:ext>
                  </a:extLst>
                </a:gridCol>
                <a:gridCol w="159808">
                  <a:extLst>
                    <a:ext uri="{9D8B030D-6E8A-4147-A177-3AD203B41FA5}">
                      <a16:colId xmlns:a16="http://schemas.microsoft.com/office/drawing/2014/main" val="2536850878"/>
                    </a:ext>
                  </a:extLst>
                </a:gridCol>
                <a:gridCol w="819185">
                  <a:extLst>
                    <a:ext uri="{9D8B030D-6E8A-4147-A177-3AD203B41FA5}">
                      <a16:colId xmlns:a16="http://schemas.microsoft.com/office/drawing/2014/main" val="1472060953"/>
                    </a:ext>
                  </a:extLst>
                </a:gridCol>
                <a:gridCol w="819185">
                  <a:extLst>
                    <a:ext uri="{9D8B030D-6E8A-4147-A177-3AD203B41FA5}">
                      <a16:colId xmlns:a16="http://schemas.microsoft.com/office/drawing/2014/main" val="3065634462"/>
                    </a:ext>
                  </a:extLst>
                </a:gridCol>
                <a:gridCol w="819185">
                  <a:extLst>
                    <a:ext uri="{9D8B030D-6E8A-4147-A177-3AD203B41FA5}">
                      <a16:colId xmlns:a16="http://schemas.microsoft.com/office/drawing/2014/main" val="883346384"/>
                    </a:ext>
                  </a:extLst>
                </a:gridCol>
                <a:gridCol w="159808">
                  <a:extLst>
                    <a:ext uri="{9D8B030D-6E8A-4147-A177-3AD203B41FA5}">
                      <a16:colId xmlns:a16="http://schemas.microsoft.com/office/drawing/2014/main" val="4253777642"/>
                    </a:ext>
                  </a:extLst>
                </a:gridCol>
                <a:gridCol w="819185">
                  <a:extLst>
                    <a:ext uri="{9D8B030D-6E8A-4147-A177-3AD203B41FA5}">
                      <a16:colId xmlns:a16="http://schemas.microsoft.com/office/drawing/2014/main" val="730003707"/>
                    </a:ext>
                  </a:extLst>
                </a:gridCol>
                <a:gridCol w="728165">
                  <a:extLst>
                    <a:ext uri="{9D8B030D-6E8A-4147-A177-3AD203B41FA5}">
                      <a16:colId xmlns:a16="http://schemas.microsoft.com/office/drawing/2014/main" val="131452880"/>
                    </a:ext>
                  </a:extLst>
                </a:gridCol>
                <a:gridCol w="681621">
                  <a:extLst>
                    <a:ext uri="{9D8B030D-6E8A-4147-A177-3AD203B41FA5}">
                      <a16:colId xmlns:a16="http://schemas.microsoft.com/office/drawing/2014/main" val="3257574961"/>
                    </a:ext>
                  </a:extLst>
                </a:gridCol>
                <a:gridCol w="159808">
                  <a:extLst>
                    <a:ext uri="{9D8B030D-6E8A-4147-A177-3AD203B41FA5}">
                      <a16:colId xmlns:a16="http://schemas.microsoft.com/office/drawing/2014/main" val="1316418961"/>
                    </a:ext>
                  </a:extLst>
                </a:gridCol>
                <a:gridCol w="819185">
                  <a:extLst>
                    <a:ext uri="{9D8B030D-6E8A-4147-A177-3AD203B41FA5}">
                      <a16:colId xmlns:a16="http://schemas.microsoft.com/office/drawing/2014/main" val="2243320062"/>
                    </a:ext>
                  </a:extLst>
                </a:gridCol>
                <a:gridCol w="819185">
                  <a:extLst>
                    <a:ext uri="{9D8B030D-6E8A-4147-A177-3AD203B41FA5}">
                      <a16:colId xmlns:a16="http://schemas.microsoft.com/office/drawing/2014/main" val="1187517555"/>
                    </a:ext>
                  </a:extLst>
                </a:gridCol>
                <a:gridCol w="881244">
                  <a:extLst>
                    <a:ext uri="{9D8B030D-6E8A-4147-A177-3AD203B41FA5}">
                      <a16:colId xmlns:a16="http://schemas.microsoft.com/office/drawing/2014/main" val="3614695080"/>
                    </a:ext>
                  </a:extLst>
                </a:gridCol>
                <a:gridCol w="159808">
                  <a:extLst>
                    <a:ext uri="{9D8B030D-6E8A-4147-A177-3AD203B41FA5}">
                      <a16:colId xmlns:a16="http://schemas.microsoft.com/office/drawing/2014/main" val="3529257693"/>
                    </a:ext>
                  </a:extLst>
                </a:gridCol>
                <a:gridCol w="881244">
                  <a:extLst>
                    <a:ext uri="{9D8B030D-6E8A-4147-A177-3AD203B41FA5}">
                      <a16:colId xmlns:a16="http://schemas.microsoft.com/office/drawing/2014/main" val="942598163"/>
                    </a:ext>
                  </a:extLst>
                </a:gridCol>
              </a:tblGrid>
              <a:tr h="1006566"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Sexo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de conocimientos antes de la intervención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de conocimientos después de la intervención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39480"/>
                  </a:ext>
                </a:extLst>
              </a:tr>
              <a:tr h="50227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Bueno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Malo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Bueno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Malo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633331"/>
                  </a:ext>
                </a:extLst>
              </a:tr>
              <a:tr h="68259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9305235"/>
                  </a:ext>
                </a:extLst>
              </a:tr>
              <a:tr h="67627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Femenino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9,3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53,7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42,6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20,4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7743040"/>
                  </a:ext>
                </a:extLst>
              </a:tr>
              <a:tr h="67627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Masculino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25,9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24,1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8866777"/>
                  </a:ext>
                </a:extLst>
              </a:tr>
              <a:tr h="41460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MX" sz="2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14,8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79,6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66,7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27,8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es-E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5506817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9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23"/>
    </mc:Choice>
    <mc:Fallback xmlns="">
      <p:transition spd="slow" advTm="57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961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latin typeface="Arial Black" panose="020B0A04020102020204" pitchFamily="34" charset="0"/>
              </a:rPr>
              <a:t>Conclusiones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1886" y="1204686"/>
            <a:ext cx="11596914" cy="5500914"/>
          </a:xfrm>
        </p:spPr>
        <p:txBody>
          <a:bodyPr/>
          <a:lstStyle/>
          <a:p>
            <a:pPr marL="0" indent="0" algn="just">
              <a:buNone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Después de implementada la intervención educativa se elevó el nivel de conocimientos sobre epigenética y prevención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preconcepcional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de ECNT en los estudiantes de Licenciatura </a:t>
            </a:r>
            <a:r>
              <a:rPr lang="es-ES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mtClean="0">
                <a:latin typeface="Arial" panose="020B0604020202020204" pitchFamily="34" charset="0"/>
                <a:cs typeface="Arial" panose="020B0604020202020204" pitchFamily="34" charset="0"/>
              </a:rPr>
              <a:t>Enfermería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de la Facultad de Ciencias Médicas de Matanzas, demostrándose su efectividad. 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38" y="3201760"/>
            <a:ext cx="4825462" cy="32280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17" y="3201760"/>
            <a:ext cx="3260726" cy="326072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30"/>
    </mc:Choice>
    <mc:Fallback xmlns="">
      <p:transition spd="slow" advTm="23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643</Words>
  <Application>Microsoft Office PowerPoint</Application>
  <PresentationFormat>Panorámica</PresentationFormat>
  <Paragraphs>147</Paragraphs>
  <Slides>10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Times New Roman</vt:lpstr>
      <vt:lpstr>Tema de Office</vt:lpstr>
      <vt:lpstr>Presentación de PowerPoint</vt:lpstr>
      <vt:lpstr>Introducción</vt:lpstr>
      <vt:lpstr>Presentación de PowerPoint</vt:lpstr>
      <vt:lpstr>Objetivo</vt:lpstr>
      <vt:lpstr>Método</vt:lpstr>
      <vt:lpstr>Resultados</vt:lpstr>
      <vt:lpstr>Resultados</vt:lpstr>
      <vt:lpstr>Resultados</vt:lpstr>
      <vt:lpstr>Conclusiones</vt:lpstr>
      <vt:lpstr>Recomendaciones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Intervención educativa en epigenética y prevención preconcepcional de enfermedades crónicas a estudiantes de Enfermería.</dc:title>
  <dc:creator>Grecia</dc:creator>
  <cp:lastModifiedBy>Grecia</cp:lastModifiedBy>
  <cp:revision>22</cp:revision>
  <dcterms:created xsi:type="dcterms:W3CDTF">2023-02-25T20:53:27Z</dcterms:created>
  <dcterms:modified xsi:type="dcterms:W3CDTF">2023-02-27T19:44:13Z</dcterms:modified>
</cp:coreProperties>
</file>