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57" r:id="rId3"/>
    <p:sldId id="272" r:id="rId4"/>
    <p:sldId id="274" r:id="rId5"/>
    <p:sldId id="275" r:id="rId6"/>
    <p:sldId id="276" r:id="rId7"/>
    <p:sldId id="277" r:id="rId8"/>
    <p:sldId id="278" r:id="rId9"/>
    <p:sldId id="280" r:id="rId10"/>
    <p:sldId id="279"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244D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1273" autoAdjust="0"/>
  </p:normalViewPr>
  <p:slideViewPr>
    <p:cSldViewPr snapToGrid="0">
      <p:cViewPr varScale="1">
        <p:scale>
          <a:sx n="56" d="100"/>
          <a:sy n="56" d="100"/>
        </p:scale>
        <p:origin x="10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B501E-1D53-468E-A75C-2DF102EEF35D}"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S"/>
        </a:p>
      </dgm:t>
    </dgm:pt>
    <dgm:pt modelId="{7AFF2068-DC26-49DF-904D-3D313918D582}">
      <dgm:prSet phldrT="[Texto]"/>
      <dgm:spPr/>
      <dgm:t>
        <a:bodyPr/>
        <a:lstStyle/>
        <a:p>
          <a:r>
            <a:rPr lang="es-ES" b="1" dirty="0">
              <a:latin typeface="Century Gothic" panose="020B0502020202020204" pitchFamily="34" charset="0"/>
            </a:rPr>
            <a:t>UNIVERSIDAD DEL SIGLO XXI</a:t>
          </a:r>
        </a:p>
      </dgm:t>
    </dgm:pt>
    <dgm:pt modelId="{9F31D1F8-B613-4FC4-88E2-02820DC7F4DD}" type="parTrans" cxnId="{8021AF67-A4C9-414B-9351-38CD2E5991A3}">
      <dgm:prSet/>
      <dgm:spPr/>
      <dgm:t>
        <a:bodyPr/>
        <a:lstStyle/>
        <a:p>
          <a:endParaRPr lang="es-ES">
            <a:latin typeface="Century Gothic" panose="020B0502020202020204" pitchFamily="34" charset="0"/>
          </a:endParaRPr>
        </a:p>
      </dgm:t>
    </dgm:pt>
    <dgm:pt modelId="{287841B6-CA1C-4FD9-BAED-4DA6E931F630}" type="sibTrans" cxnId="{8021AF67-A4C9-414B-9351-38CD2E5991A3}">
      <dgm:prSet/>
      <dgm:spPr/>
      <dgm:t>
        <a:bodyPr/>
        <a:lstStyle/>
        <a:p>
          <a:endParaRPr lang="es-ES">
            <a:latin typeface="Century Gothic" panose="020B0502020202020204" pitchFamily="34" charset="0"/>
          </a:endParaRPr>
        </a:p>
      </dgm:t>
    </dgm:pt>
    <dgm:pt modelId="{3432671E-B455-4098-8FD0-7D5759CF6F79}">
      <dgm:prSet phldrT="[Texto]"/>
      <dgm:spPr>
        <a:ln>
          <a:noFill/>
        </a:ln>
      </dgm:spPr>
      <dgm:t>
        <a:bodyPr/>
        <a:lstStyle/>
        <a:p>
          <a:r>
            <a:rPr lang="es-ES" b="1" dirty="0">
              <a:solidFill>
                <a:schemeClr val="tx1"/>
              </a:solidFill>
              <a:effectLst>
                <a:outerShdw blurRad="38100" dist="38100" dir="2700000" algn="tl">
                  <a:srgbClr val="000000">
                    <a:alpha val="43137"/>
                  </a:srgbClr>
                </a:outerShdw>
              </a:effectLst>
              <a:latin typeface="Century Gothic" panose="020B0502020202020204" pitchFamily="34" charset="0"/>
            </a:rPr>
            <a:t>EDUCACIÓN MÉDICA</a:t>
          </a:r>
        </a:p>
      </dgm:t>
    </dgm:pt>
    <dgm:pt modelId="{69D552A8-F8B9-47A6-91EA-322A54F0835A}" type="parTrans" cxnId="{4316EE33-4946-4633-8523-0C9CF7DBE31D}">
      <dgm:prSet/>
      <dgm:spPr/>
      <dgm:t>
        <a:bodyPr/>
        <a:lstStyle/>
        <a:p>
          <a:endParaRPr lang="es-ES">
            <a:latin typeface="Century Gothic" panose="020B0502020202020204" pitchFamily="34" charset="0"/>
          </a:endParaRPr>
        </a:p>
      </dgm:t>
    </dgm:pt>
    <dgm:pt modelId="{E8FB4323-6307-4A4A-A738-848FA0BAB0DB}" type="sibTrans" cxnId="{4316EE33-4946-4633-8523-0C9CF7DBE31D}">
      <dgm:prSet/>
      <dgm:spPr/>
      <dgm:t>
        <a:bodyPr/>
        <a:lstStyle/>
        <a:p>
          <a:endParaRPr lang="es-ES">
            <a:latin typeface="Century Gothic" panose="020B0502020202020204" pitchFamily="34" charset="0"/>
          </a:endParaRPr>
        </a:p>
      </dgm:t>
    </dgm:pt>
    <dgm:pt modelId="{FD55CE00-636D-4D77-B4C9-6C6A8914AA5A}">
      <dgm:prSet phldrT="[Texto]"/>
      <dgm:spPr/>
      <dgm:t>
        <a:bodyPr/>
        <a:lstStyle/>
        <a:p>
          <a:r>
            <a:rPr lang="es-ES" dirty="0">
              <a:solidFill>
                <a:schemeClr val="tx1"/>
              </a:solidFill>
              <a:latin typeface="Century Gothic" panose="020B0502020202020204" pitchFamily="34" charset="0"/>
            </a:rPr>
            <a:t>Formación integral</a:t>
          </a:r>
        </a:p>
      </dgm:t>
    </dgm:pt>
    <dgm:pt modelId="{89D01A26-ECB7-4B37-BEAB-FAD750E104AD}" type="parTrans" cxnId="{5B3199E9-FC5C-4195-8C30-F1B820BB207F}">
      <dgm:prSet/>
      <dgm:spPr/>
      <dgm:t>
        <a:bodyPr/>
        <a:lstStyle/>
        <a:p>
          <a:endParaRPr lang="es-ES">
            <a:latin typeface="Century Gothic" panose="020B0502020202020204" pitchFamily="34" charset="0"/>
          </a:endParaRPr>
        </a:p>
      </dgm:t>
    </dgm:pt>
    <dgm:pt modelId="{274B5213-F550-4042-8744-738FFA51E75B}" type="sibTrans" cxnId="{5B3199E9-FC5C-4195-8C30-F1B820BB207F}">
      <dgm:prSet/>
      <dgm:spPr/>
      <dgm:t>
        <a:bodyPr/>
        <a:lstStyle/>
        <a:p>
          <a:endParaRPr lang="es-ES">
            <a:latin typeface="Century Gothic" panose="020B0502020202020204" pitchFamily="34" charset="0"/>
          </a:endParaRPr>
        </a:p>
      </dgm:t>
    </dgm:pt>
    <dgm:pt modelId="{4A28AA10-9087-4AF8-B0E0-39B8D489B40F}" type="pres">
      <dgm:prSet presAssocID="{1B6B501E-1D53-468E-A75C-2DF102EEF35D}" presName="Name0" presStyleCnt="0">
        <dgm:presLayoutVars>
          <dgm:dir/>
          <dgm:animOne val="branch"/>
          <dgm:animLvl val="lvl"/>
        </dgm:presLayoutVars>
      </dgm:prSet>
      <dgm:spPr/>
      <dgm:t>
        <a:bodyPr/>
        <a:lstStyle/>
        <a:p>
          <a:endParaRPr lang="es-ES"/>
        </a:p>
      </dgm:t>
    </dgm:pt>
    <dgm:pt modelId="{A327FAAE-CF1B-4220-B3C8-78B1BB01F386}" type="pres">
      <dgm:prSet presAssocID="{7AFF2068-DC26-49DF-904D-3D313918D582}" presName="chaos" presStyleCnt="0"/>
      <dgm:spPr/>
    </dgm:pt>
    <dgm:pt modelId="{345EB853-FA01-4B1C-A033-33994175A66B}" type="pres">
      <dgm:prSet presAssocID="{7AFF2068-DC26-49DF-904D-3D313918D582}" presName="parTx1" presStyleLbl="revTx" presStyleIdx="0" presStyleCnt="2"/>
      <dgm:spPr/>
      <dgm:t>
        <a:bodyPr/>
        <a:lstStyle/>
        <a:p>
          <a:endParaRPr lang="es-ES"/>
        </a:p>
      </dgm:t>
    </dgm:pt>
    <dgm:pt modelId="{FC0104E8-A5E0-4FB8-BD49-132AC4DBD9B3}" type="pres">
      <dgm:prSet presAssocID="{7AFF2068-DC26-49DF-904D-3D313918D582}" presName="c1" presStyleLbl="node1" presStyleIdx="0" presStyleCnt="19"/>
      <dgm:spPr/>
    </dgm:pt>
    <dgm:pt modelId="{D14C4A52-FA50-4322-9B8C-20600E9A2A75}" type="pres">
      <dgm:prSet presAssocID="{7AFF2068-DC26-49DF-904D-3D313918D582}" presName="c2" presStyleLbl="node1" presStyleIdx="1" presStyleCnt="19"/>
      <dgm:spPr/>
    </dgm:pt>
    <dgm:pt modelId="{8A31E81E-6E9C-4B4C-9A30-33417104E3A1}" type="pres">
      <dgm:prSet presAssocID="{7AFF2068-DC26-49DF-904D-3D313918D582}" presName="c3" presStyleLbl="node1" presStyleIdx="2" presStyleCnt="19"/>
      <dgm:spPr/>
    </dgm:pt>
    <dgm:pt modelId="{48515F8A-AF12-4798-BB05-D4AA85E17A1E}" type="pres">
      <dgm:prSet presAssocID="{7AFF2068-DC26-49DF-904D-3D313918D582}" presName="c4" presStyleLbl="node1" presStyleIdx="3" presStyleCnt="19"/>
      <dgm:spPr/>
    </dgm:pt>
    <dgm:pt modelId="{55E13A01-F708-44EF-A4CC-14D2498CBF2B}" type="pres">
      <dgm:prSet presAssocID="{7AFF2068-DC26-49DF-904D-3D313918D582}" presName="c5" presStyleLbl="node1" presStyleIdx="4" presStyleCnt="19"/>
      <dgm:spPr/>
    </dgm:pt>
    <dgm:pt modelId="{76A2D75D-6A5A-48DB-848B-B23B16F80B3E}" type="pres">
      <dgm:prSet presAssocID="{7AFF2068-DC26-49DF-904D-3D313918D582}" presName="c6" presStyleLbl="node1" presStyleIdx="5" presStyleCnt="19"/>
      <dgm:spPr/>
    </dgm:pt>
    <dgm:pt modelId="{517CE617-F9D6-4F84-9B30-FEC30996F867}" type="pres">
      <dgm:prSet presAssocID="{7AFF2068-DC26-49DF-904D-3D313918D582}" presName="c7" presStyleLbl="node1" presStyleIdx="6" presStyleCnt="19"/>
      <dgm:spPr/>
    </dgm:pt>
    <dgm:pt modelId="{26115F37-6FD4-46A1-A585-E16AB26C3F0B}" type="pres">
      <dgm:prSet presAssocID="{7AFF2068-DC26-49DF-904D-3D313918D582}" presName="c8" presStyleLbl="node1" presStyleIdx="7" presStyleCnt="19"/>
      <dgm:spPr/>
    </dgm:pt>
    <dgm:pt modelId="{42EEDBFA-6256-40AD-9BD4-039BC2BEB62B}" type="pres">
      <dgm:prSet presAssocID="{7AFF2068-DC26-49DF-904D-3D313918D582}" presName="c9" presStyleLbl="node1" presStyleIdx="8" presStyleCnt="19"/>
      <dgm:spPr/>
    </dgm:pt>
    <dgm:pt modelId="{49F625BB-42E5-4051-A6E4-8D9EB57F0A50}" type="pres">
      <dgm:prSet presAssocID="{7AFF2068-DC26-49DF-904D-3D313918D582}" presName="c10" presStyleLbl="node1" presStyleIdx="9" presStyleCnt="19"/>
      <dgm:spPr/>
    </dgm:pt>
    <dgm:pt modelId="{D10E9AA4-4290-4E7A-ADA4-F0034DEE6A09}" type="pres">
      <dgm:prSet presAssocID="{7AFF2068-DC26-49DF-904D-3D313918D582}" presName="c11" presStyleLbl="node1" presStyleIdx="10" presStyleCnt="19"/>
      <dgm:spPr/>
    </dgm:pt>
    <dgm:pt modelId="{F56C33A1-72BB-4F55-ADB8-91C1102E9144}" type="pres">
      <dgm:prSet presAssocID="{7AFF2068-DC26-49DF-904D-3D313918D582}" presName="c12" presStyleLbl="node1" presStyleIdx="11" presStyleCnt="19"/>
      <dgm:spPr/>
    </dgm:pt>
    <dgm:pt modelId="{7ED177D7-0DE3-4C55-8B2A-0114B304CF66}" type="pres">
      <dgm:prSet presAssocID="{7AFF2068-DC26-49DF-904D-3D313918D582}" presName="c13" presStyleLbl="node1" presStyleIdx="12" presStyleCnt="19"/>
      <dgm:spPr/>
    </dgm:pt>
    <dgm:pt modelId="{E7518638-7320-4F64-9A15-9406C537D407}" type="pres">
      <dgm:prSet presAssocID="{7AFF2068-DC26-49DF-904D-3D313918D582}" presName="c14" presStyleLbl="node1" presStyleIdx="13" presStyleCnt="19"/>
      <dgm:spPr/>
    </dgm:pt>
    <dgm:pt modelId="{9C68887A-0CF0-4F52-97E9-6CCF2C60A641}" type="pres">
      <dgm:prSet presAssocID="{7AFF2068-DC26-49DF-904D-3D313918D582}" presName="c15" presStyleLbl="node1" presStyleIdx="14" presStyleCnt="19"/>
      <dgm:spPr/>
    </dgm:pt>
    <dgm:pt modelId="{8BE409BD-C656-413A-A35F-D6E1FA02A83F}" type="pres">
      <dgm:prSet presAssocID="{7AFF2068-DC26-49DF-904D-3D313918D582}" presName="c16" presStyleLbl="node1" presStyleIdx="15" presStyleCnt="19"/>
      <dgm:spPr/>
    </dgm:pt>
    <dgm:pt modelId="{02FA7800-F1B8-46AE-A3EF-AD082F9B955E}" type="pres">
      <dgm:prSet presAssocID="{7AFF2068-DC26-49DF-904D-3D313918D582}" presName="c17" presStyleLbl="node1" presStyleIdx="16" presStyleCnt="19"/>
      <dgm:spPr/>
    </dgm:pt>
    <dgm:pt modelId="{6827686E-6CF0-4650-9463-144E438C274A}" type="pres">
      <dgm:prSet presAssocID="{7AFF2068-DC26-49DF-904D-3D313918D582}" presName="c18" presStyleLbl="node1" presStyleIdx="17" presStyleCnt="19"/>
      <dgm:spPr/>
    </dgm:pt>
    <dgm:pt modelId="{FA9ADA14-58DF-44D2-8E33-F37B003AA3BE}" type="pres">
      <dgm:prSet presAssocID="{287841B6-CA1C-4FD9-BAED-4DA6E931F630}" presName="chevronComposite1" presStyleCnt="0"/>
      <dgm:spPr/>
    </dgm:pt>
    <dgm:pt modelId="{D4BE8319-FFF0-48E3-A1A7-C6CA9E7244FC}" type="pres">
      <dgm:prSet presAssocID="{287841B6-CA1C-4FD9-BAED-4DA6E931F630}" presName="chevron1" presStyleLbl="sibTrans2D1" presStyleIdx="0" presStyleCnt="2"/>
      <dgm:spPr/>
    </dgm:pt>
    <dgm:pt modelId="{A3D9001B-CCBB-45A5-A649-5A4B4393D9C6}" type="pres">
      <dgm:prSet presAssocID="{287841B6-CA1C-4FD9-BAED-4DA6E931F630}" presName="spChevron1" presStyleCnt="0"/>
      <dgm:spPr/>
    </dgm:pt>
    <dgm:pt modelId="{D8365206-5D92-44C6-B913-E29DAB514C06}" type="pres">
      <dgm:prSet presAssocID="{287841B6-CA1C-4FD9-BAED-4DA6E931F630}" presName="overlap" presStyleCnt="0"/>
      <dgm:spPr/>
    </dgm:pt>
    <dgm:pt modelId="{EC75D55F-2903-4243-86AF-975BD03FDB66}" type="pres">
      <dgm:prSet presAssocID="{287841B6-CA1C-4FD9-BAED-4DA6E931F630}" presName="chevronComposite2" presStyleCnt="0"/>
      <dgm:spPr/>
    </dgm:pt>
    <dgm:pt modelId="{6040E608-4237-4AA8-9FB1-428C76C526F4}" type="pres">
      <dgm:prSet presAssocID="{287841B6-CA1C-4FD9-BAED-4DA6E931F630}" presName="chevron2" presStyleLbl="sibTrans2D1" presStyleIdx="1" presStyleCnt="2"/>
      <dgm:spPr/>
    </dgm:pt>
    <dgm:pt modelId="{5C6D6DDE-F3B0-407E-9CD6-E8CD6B349983}" type="pres">
      <dgm:prSet presAssocID="{287841B6-CA1C-4FD9-BAED-4DA6E931F630}" presName="spChevron2" presStyleCnt="0"/>
      <dgm:spPr/>
    </dgm:pt>
    <dgm:pt modelId="{39FC93C7-6757-4121-901B-5A703D38F48F}" type="pres">
      <dgm:prSet presAssocID="{3432671E-B455-4098-8FD0-7D5759CF6F79}" presName="last" presStyleCnt="0"/>
      <dgm:spPr/>
    </dgm:pt>
    <dgm:pt modelId="{ABD0CBEC-FF62-4D92-AC97-4CB056CD4E14}" type="pres">
      <dgm:prSet presAssocID="{3432671E-B455-4098-8FD0-7D5759CF6F79}" presName="circleTx" presStyleLbl="node1" presStyleIdx="18" presStyleCnt="19" custLinFactNeighborY="-704"/>
      <dgm:spPr/>
      <dgm:t>
        <a:bodyPr/>
        <a:lstStyle/>
        <a:p>
          <a:endParaRPr lang="es-ES"/>
        </a:p>
      </dgm:t>
    </dgm:pt>
    <dgm:pt modelId="{29FB4207-F201-47DC-83D8-B0CF7FCE5B62}" type="pres">
      <dgm:prSet presAssocID="{3432671E-B455-4098-8FD0-7D5759CF6F79}" presName="desTxN" presStyleLbl="revTx" presStyleIdx="1" presStyleCnt="2" custLinFactNeighborX="2697" custLinFactNeighborY="-3112">
        <dgm:presLayoutVars>
          <dgm:bulletEnabled val="1"/>
        </dgm:presLayoutVars>
      </dgm:prSet>
      <dgm:spPr/>
      <dgm:t>
        <a:bodyPr/>
        <a:lstStyle/>
        <a:p>
          <a:endParaRPr lang="es-ES"/>
        </a:p>
      </dgm:t>
    </dgm:pt>
    <dgm:pt modelId="{62B24EBD-8B81-4877-9574-2ABC844077E2}" type="pres">
      <dgm:prSet presAssocID="{3432671E-B455-4098-8FD0-7D5759CF6F79}" presName="spN" presStyleCnt="0"/>
      <dgm:spPr/>
    </dgm:pt>
  </dgm:ptLst>
  <dgm:cxnLst>
    <dgm:cxn modelId="{26C320EC-359D-42DB-8864-FBC55459DBBF}" type="presOf" srcId="{3432671E-B455-4098-8FD0-7D5759CF6F79}" destId="{ABD0CBEC-FF62-4D92-AC97-4CB056CD4E14}" srcOrd="0" destOrd="0" presId="urn:microsoft.com/office/officeart/2009/3/layout/RandomtoResultProcess"/>
    <dgm:cxn modelId="{FB8AE6A0-A172-4FD8-B982-91B7C97E4BA6}" type="presOf" srcId="{1B6B501E-1D53-468E-A75C-2DF102EEF35D}" destId="{4A28AA10-9087-4AF8-B0E0-39B8D489B40F}" srcOrd="0" destOrd="0" presId="urn:microsoft.com/office/officeart/2009/3/layout/RandomtoResultProcess"/>
    <dgm:cxn modelId="{E07CA659-B3A2-49BF-98B7-D5B4B2BF7F81}" type="presOf" srcId="{FD55CE00-636D-4D77-B4C9-6C6A8914AA5A}" destId="{29FB4207-F201-47DC-83D8-B0CF7FCE5B62}" srcOrd="0" destOrd="0" presId="urn:microsoft.com/office/officeart/2009/3/layout/RandomtoResultProcess"/>
    <dgm:cxn modelId="{42B97981-F6F8-4C2A-9067-653F13FAA319}" type="presOf" srcId="{7AFF2068-DC26-49DF-904D-3D313918D582}" destId="{345EB853-FA01-4B1C-A033-33994175A66B}" srcOrd="0" destOrd="0" presId="urn:microsoft.com/office/officeart/2009/3/layout/RandomtoResultProcess"/>
    <dgm:cxn modelId="{8021AF67-A4C9-414B-9351-38CD2E5991A3}" srcId="{1B6B501E-1D53-468E-A75C-2DF102EEF35D}" destId="{7AFF2068-DC26-49DF-904D-3D313918D582}" srcOrd="0" destOrd="0" parTransId="{9F31D1F8-B613-4FC4-88E2-02820DC7F4DD}" sibTransId="{287841B6-CA1C-4FD9-BAED-4DA6E931F630}"/>
    <dgm:cxn modelId="{4316EE33-4946-4633-8523-0C9CF7DBE31D}" srcId="{1B6B501E-1D53-468E-A75C-2DF102EEF35D}" destId="{3432671E-B455-4098-8FD0-7D5759CF6F79}" srcOrd="1" destOrd="0" parTransId="{69D552A8-F8B9-47A6-91EA-322A54F0835A}" sibTransId="{E8FB4323-6307-4A4A-A738-848FA0BAB0DB}"/>
    <dgm:cxn modelId="{5B3199E9-FC5C-4195-8C30-F1B820BB207F}" srcId="{3432671E-B455-4098-8FD0-7D5759CF6F79}" destId="{FD55CE00-636D-4D77-B4C9-6C6A8914AA5A}" srcOrd="0" destOrd="0" parTransId="{89D01A26-ECB7-4B37-BEAB-FAD750E104AD}" sibTransId="{274B5213-F550-4042-8744-738FFA51E75B}"/>
    <dgm:cxn modelId="{D7470438-32BA-4B0E-81D0-859B42EE679F}" type="presParOf" srcId="{4A28AA10-9087-4AF8-B0E0-39B8D489B40F}" destId="{A327FAAE-CF1B-4220-B3C8-78B1BB01F386}" srcOrd="0" destOrd="0" presId="urn:microsoft.com/office/officeart/2009/3/layout/RandomtoResultProcess"/>
    <dgm:cxn modelId="{3A16214E-C9B0-4823-A619-88DAEB12DFD2}" type="presParOf" srcId="{A327FAAE-CF1B-4220-B3C8-78B1BB01F386}" destId="{345EB853-FA01-4B1C-A033-33994175A66B}" srcOrd="0" destOrd="0" presId="urn:microsoft.com/office/officeart/2009/3/layout/RandomtoResultProcess"/>
    <dgm:cxn modelId="{305DB4EE-C8A5-44F3-BD4D-F065DF78420C}" type="presParOf" srcId="{A327FAAE-CF1B-4220-B3C8-78B1BB01F386}" destId="{FC0104E8-A5E0-4FB8-BD49-132AC4DBD9B3}" srcOrd="1" destOrd="0" presId="urn:microsoft.com/office/officeart/2009/3/layout/RandomtoResultProcess"/>
    <dgm:cxn modelId="{C5EEA5BF-F23C-4517-840C-92BDF4323CC0}" type="presParOf" srcId="{A327FAAE-CF1B-4220-B3C8-78B1BB01F386}" destId="{D14C4A52-FA50-4322-9B8C-20600E9A2A75}" srcOrd="2" destOrd="0" presId="urn:microsoft.com/office/officeart/2009/3/layout/RandomtoResultProcess"/>
    <dgm:cxn modelId="{D61E71D2-FDA1-4774-A79F-5B56992930D4}" type="presParOf" srcId="{A327FAAE-CF1B-4220-B3C8-78B1BB01F386}" destId="{8A31E81E-6E9C-4B4C-9A30-33417104E3A1}" srcOrd="3" destOrd="0" presId="urn:microsoft.com/office/officeart/2009/3/layout/RandomtoResultProcess"/>
    <dgm:cxn modelId="{3DC3C430-8D2A-4594-8EC2-FA44DC8123D1}" type="presParOf" srcId="{A327FAAE-CF1B-4220-B3C8-78B1BB01F386}" destId="{48515F8A-AF12-4798-BB05-D4AA85E17A1E}" srcOrd="4" destOrd="0" presId="urn:microsoft.com/office/officeart/2009/3/layout/RandomtoResultProcess"/>
    <dgm:cxn modelId="{413C172C-2B05-407D-B69F-951488DE6C7C}" type="presParOf" srcId="{A327FAAE-CF1B-4220-B3C8-78B1BB01F386}" destId="{55E13A01-F708-44EF-A4CC-14D2498CBF2B}" srcOrd="5" destOrd="0" presId="urn:microsoft.com/office/officeart/2009/3/layout/RandomtoResultProcess"/>
    <dgm:cxn modelId="{CACA3A32-BFC6-4989-BF47-E428D2C43B74}" type="presParOf" srcId="{A327FAAE-CF1B-4220-B3C8-78B1BB01F386}" destId="{76A2D75D-6A5A-48DB-848B-B23B16F80B3E}" srcOrd="6" destOrd="0" presId="urn:microsoft.com/office/officeart/2009/3/layout/RandomtoResultProcess"/>
    <dgm:cxn modelId="{312245E2-2AD8-4750-8B37-7AC75548DA7F}" type="presParOf" srcId="{A327FAAE-CF1B-4220-B3C8-78B1BB01F386}" destId="{517CE617-F9D6-4F84-9B30-FEC30996F867}" srcOrd="7" destOrd="0" presId="urn:microsoft.com/office/officeart/2009/3/layout/RandomtoResultProcess"/>
    <dgm:cxn modelId="{33182ADE-617A-4544-90C5-FE2245AA5935}" type="presParOf" srcId="{A327FAAE-CF1B-4220-B3C8-78B1BB01F386}" destId="{26115F37-6FD4-46A1-A585-E16AB26C3F0B}" srcOrd="8" destOrd="0" presId="urn:microsoft.com/office/officeart/2009/3/layout/RandomtoResultProcess"/>
    <dgm:cxn modelId="{959CDD52-AD29-42BC-AB51-AB6E52144E2C}" type="presParOf" srcId="{A327FAAE-CF1B-4220-B3C8-78B1BB01F386}" destId="{42EEDBFA-6256-40AD-9BD4-039BC2BEB62B}" srcOrd="9" destOrd="0" presId="urn:microsoft.com/office/officeart/2009/3/layout/RandomtoResultProcess"/>
    <dgm:cxn modelId="{89AA4B3E-53C4-4BEA-AF75-9E92C2F61C4B}" type="presParOf" srcId="{A327FAAE-CF1B-4220-B3C8-78B1BB01F386}" destId="{49F625BB-42E5-4051-A6E4-8D9EB57F0A50}" srcOrd="10" destOrd="0" presId="urn:microsoft.com/office/officeart/2009/3/layout/RandomtoResultProcess"/>
    <dgm:cxn modelId="{F0BF5ADD-8C69-4C50-ADC7-91964962F170}" type="presParOf" srcId="{A327FAAE-CF1B-4220-B3C8-78B1BB01F386}" destId="{D10E9AA4-4290-4E7A-ADA4-F0034DEE6A09}" srcOrd="11" destOrd="0" presId="urn:microsoft.com/office/officeart/2009/3/layout/RandomtoResultProcess"/>
    <dgm:cxn modelId="{0A370A43-36D8-4B7F-AC5E-8CD090E864D4}" type="presParOf" srcId="{A327FAAE-CF1B-4220-B3C8-78B1BB01F386}" destId="{F56C33A1-72BB-4F55-ADB8-91C1102E9144}" srcOrd="12" destOrd="0" presId="urn:microsoft.com/office/officeart/2009/3/layout/RandomtoResultProcess"/>
    <dgm:cxn modelId="{33AAA4B2-7E88-46FA-A604-AC1EC7E4E4E8}" type="presParOf" srcId="{A327FAAE-CF1B-4220-B3C8-78B1BB01F386}" destId="{7ED177D7-0DE3-4C55-8B2A-0114B304CF66}" srcOrd="13" destOrd="0" presId="urn:microsoft.com/office/officeart/2009/3/layout/RandomtoResultProcess"/>
    <dgm:cxn modelId="{9DEFC263-208D-4A2A-A4EE-7DC5E3364ED7}" type="presParOf" srcId="{A327FAAE-CF1B-4220-B3C8-78B1BB01F386}" destId="{E7518638-7320-4F64-9A15-9406C537D407}" srcOrd="14" destOrd="0" presId="urn:microsoft.com/office/officeart/2009/3/layout/RandomtoResultProcess"/>
    <dgm:cxn modelId="{77BA53E0-51F4-4CCF-B3C9-FC2547A81EA6}" type="presParOf" srcId="{A327FAAE-CF1B-4220-B3C8-78B1BB01F386}" destId="{9C68887A-0CF0-4F52-97E9-6CCF2C60A641}" srcOrd="15" destOrd="0" presId="urn:microsoft.com/office/officeart/2009/3/layout/RandomtoResultProcess"/>
    <dgm:cxn modelId="{E56637B5-D215-48F4-97DF-C364110940C9}" type="presParOf" srcId="{A327FAAE-CF1B-4220-B3C8-78B1BB01F386}" destId="{8BE409BD-C656-413A-A35F-D6E1FA02A83F}" srcOrd="16" destOrd="0" presId="urn:microsoft.com/office/officeart/2009/3/layout/RandomtoResultProcess"/>
    <dgm:cxn modelId="{C1537D2F-6D9C-4010-A7BA-BD491A28F979}" type="presParOf" srcId="{A327FAAE-CF1B-4220-B3C8-78B1BB01F386}" destId="{02FA7800-F1B8-46AE-A3EF-AD082F9B955E}" srcOrd="17" destOrd="0" presId="urn:microsoft.com/office/officeart/2009/3/layout/RandomtoResultProcess"/>
    <dgm:cxn modelId="{706A6987-C88B-494D-80C3-9F1F7EAAB494}" type="presParOf" srcId="{A327FAAE-CF1B-4220-B3C8-78B1BB01F386}" destId="{6827686E-6CF0-4650-9463-144E438C274A}" srcOrd="18" destOrd="0" presId="urn:microsoft.com/office/officeart/2009/3/layout/RandomtoResultProcess"/>
    <dgm:cxn modelId="{277DD46A-58FE-4055-B922-0C41DCB79D67}" type="presParOf" srcId="{4A28AA10-9087-4AF8-B0E0-39B8D489B40F}" destId="{FA9ADA14-58DF-44D2-8E33-F37B003AA3BE}" srcOrd="1" destOrd="0" presId="urn:microsoft.com/office/officeart/2009/3/layout/RandomtoResultProcess"/>
    <dgm:cxn modelId="{CBB1C12D-B6C6-4C35-B33C-81F7D9B3D9A0}" type="presParOf" srcId="{FA9ADA14-58DF-44D2-8E33-F37B003AA3BE}" destId="{D4BE8319-FFF0-48E3-A1A7-C6CA9E7244FC}" srcOrd="0" destOrd="0" presId="urn:microsoft.com/office/officeart/2009/3/layout/RandomtoResultProcess"/>
    <dgm:cxn modelId="{207D6BCF-EC04-44CC-A97D-BA6747E00ACA}" type="presParOf" srcId="{FA9ADA14-58DF-44D2-8E33-F37B003AA3BE}" destId="{A3D9001B-CCBB-45A5-A649-5A4B4393D9C6}" srcOrd="1" destOrd="0" presId="urn:microsoft.com/office/officeart/2009/3/layout/RandomtoResultProcess"/>
    <dgm:cxn modelId="{AE0A7ACF-F44E-4646-B715-82D829A32DF6}" type="presParOf" srcId="{4A28AA10-9087-4AF8-B0E0-39B8D489B40F}" destId="{D8365206-5D92-44C6-B913-E29DAB514C06}" srcOrd="2" destOrd="0" presId="urn:microsoft.com/office/officeart/2009/3/layout/RandomtoResultProcess"/>
    <dgm:cxn modelId="{65F935BB-A846-4A57-97ED-E5D62E3F8A3F}" type="presParOf" srcId="{4A28AA10-9087-4AF8-B0E0-39B8D489B40F}" destId="{EC75D55F-2903-4243-86AF-975BD03FDB66}" srcOrd="3" destOrd="0" presId="urn:microsoft.com/office/officeart/2009/3/layout/RandomtoResultProcess"/>
    <dgm:cxn modelId="{B86C8EAE-2810-4DBD-929A-0123551FE90F}" type="presParOf" srcId="{EC75D55F-2903-4243-86AF-975BD03FDB66}" destId="{6040E608-4237-4AA8-9FB1-428C76C526F4}" srcOrd="0" destOrd="0" presId="urn:microsoft.com/office/officeart/2009/3/layout/RandomtoResultProcess"/>
    <dgm:cxn modelId="{5C80BDEE-D796-4E2C-8E04-A09E83E00E31}" type="presParOf" srcId="{EC75D55F-2903-4243-86AF-975BD03FDB66}" destId="{5C6D6DDE-F3B0-407E-9CD6-E8CD6B349983}" srcOrd="1" destOrd="0" presId="urn:microsoft.com/office/officeart/2009/3/layout/RandomtoResultProcess"/>
    <dgm:cxn modelId="{1903B8AA-FE26-4E9A-ACC0-B8380759750C}" type="presParOf" srcId="{4A28AA10-9087-4AF8-B0E0-39B8D489B40F}" destId="{39FC93C7-6757-4121-901B-5A703D38F48F}" srcOrd="4" destOrd="0" presId="urn:microsoft.com/office/officeart/2009/3/layout/RandomtoResultProcess"/>
    <dgm:cxn modelId="{8CCDA854-7032-480B-B63E-A319BAEEAE74}" type="presParOf" srcId="{39FC93C7-6757-4121-901B-5A703D38F48F}" destId="{ABD0CBEC-FF62-4D92-AC97-4CB056CD4E14}" srcOrd="0" destOrd="0" presId="urn:microsoft.com/office/officeart/2009/3/layout/RandomtoResultProcess"/>
    <dgm:cxn modelId="{35FFD27E-12FF-4640-8B10-DFC5EF0A66CD}" type="presParOf" srcId="{39FC93C7-6757-4121-901B-5A703D38F48F}" destId="{29FB4207-F201-47DC-83D8-B0CF7FCE5B62}" srcOrd="1" destOrd="0" presId="urn:microsoft.com/office/officeart/2009/3/layout/RandomtoResultProcess"/>
    <dgm:cxn modelId="{2C152625-7A00-43AF-B349-90FA956DE395}" type="presParOf" srcId="{39FC93C7-6757-4121-901B-5A703D38F48F}" destId="{62B24EBD-8B81-4877-9574-2ABC844077E2}" srcOrd="2"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B853-FA01-4B1C-A033-33994175A66B}">
      <dsp:nvSpPr>
        <dsp:cNvPr id="0" name=""/>
        <dsp:cNvSpPr/>
      </dsp:nvSpPr>
      <dsp:spPr>
        <a:xfrm>
          <a:off x="1119937" y="1359732"/>
          <a:ext cx="3815576" cy="1257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S" sz="3000" b="1" kern="1200" dirty="0">
              <a:latin typeface="Century Gothic" panose="020B0502020202020204" pitchFamily="34" charset="0"/>
            </a:rPr>
            <a:t>UNIVERSIDAD DEL SIGLO XXI</a:t>
          </a:r>
        </a:p>
      </dsp:txBody>
      <dsp:txXfrm>
        <a:off x="1119937" y="1359732"/>
        <a:ext cx="3815576" cy="1257405"/>
      </dsp:txXfrm>
    </dsp:sp>
    <dsp:sp modelId="{FC0104E8-A5E0-4FB8-BD49-132AC4DBD9B3}">
      <dsp:nvSpPr>
        <dsp:cNvPr id="0" name=""/>
        <dsp:cNvSpPr/>
      </dsp:nvSpPr>
      <dsp:spPr>
        <a:xfrm>
          <a:off x="1115601" y="977307"/>
          <a:ext cx="303511" cy="3035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C4A52-FA50-4322-9B8C-20600E9A2A75}">
      <dsp:nvSpPr>
        <dsp:cNvPr id="0" name=""/>
        <dsp:cNvSpPr/>
      </dsp:nvSpPr>
      <dsp:spPr>
        <a:xfrm>
          <a:off x="1328059" y="552391"/>
          <a:ext cx="303511" cy="30351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31E81E-6E9C-4B4C-9A30-33417104E3A1}">
      <dsp:nvSpPr>
        <dsp:cNvPr id="0" name=""/>
        <dsp:cNvSpPr/>
      </dsp:nvSpPr>
      <dsp:spPr>
        <a:xfrm>
          <a:off x="1837959" y="637374"/>
          <a:ext cx="476947" cy="47694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15F8A-AF12-4798-BB05-D4AA85E17A1E}">
      <dsp:nvSpPr>
        <dsp:cNvPr id="0" name=""/>
        <dsp:cNvSpPr/>
      </dsp:nvSpPr>
      <dsp:spPr>
        <a:xfrm>
          <a:off x="2262875" y="169966"/>
          <a:ext cx="303511" cy="30351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13A01-F708-44EF-A4CC-14D2498CBF2B}">
      <dsp:nvSpPr>
        <dsp:cNvPr id="0" name=""/>
        <dsp:cNvSpPr/>
      </dsp:nvSpPr>
      <dsp:spPr>
        <a:xfrm>
          <a:off x="2815266" y="0"/>
          <a:ext cx="303511" cy="3035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2D75D-6A5A-48DB-848B-B23B16F80B3E}">
      <dsp:nvSpPr>
        <dsp:cNvPr id="0" name=""/>
        <dsp:cNvSpPr/>
      </dsp:nvSpPr>
      <dsp:spPr>
        <a:xfrm>
          <a:off x="3495133" y="297441"/>
          <a:ext cx="303511" cy="3035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CE617-F9D6-4F84-9B30-FEC30996F867}">
      <dsp:nvSpPr>
        <dsp:cNvPr id="0" name=""/>
        <dsp:cNvSpPr/>
      </dsp:nvSpPr>
      <dsp:spPr>
        <a:xfrm>
          <a:off x="3920049" y="509899"/>
          <a:ext cx="476947" cy="47694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15F37-6FD4-46A1-A585-E16AB26C3F0B}">
      <dsp:nvSpPr>
        <dsp:cNvPr id="0" name=""/>
        <dsp:cNvSpPr/>
      </dsp:nvSpPr>
      <dsp:spPr>
        <a:xfrm>
          <a:off x="4514932" y="977307"/>
          <a:ext cx="303511" cy="3035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EDBFA-6256-40AD-9BD4-039BC2BEB62B}">
      <dsp:nvSpPr>
        <dsp:cNvPr id="0" name=""/>
        <dsp:cNvSpPr/>
      </dsp:nvSpPr>
      <dsp:spPr>
        <a:xfrm>
          <a:off x="4769882" y="1444715"/>
          <a:ext cx="303511" cy="30351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625BB-42E5-4051-A6E4-8D9EB57F0A50}">
      <dsp:nvSpPr>
        <dsp:cNvPr id="0" name=""/>
        <dsp:cNvSpPr/>
      </dsp:nvSpPr>
      <dsp:spPr>
        <a:xfrm>
          <a:off x="2560317" y="552391"/>
          <a:ext cx="780458" cy="78045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E9AA4-4290-4E7A-ADA4-F0034DEE6A09}">
      <dsp:nvSpPr>
        <dsp:cNvPr id="0" name=""/>
        <dsp:cNvSpPr/>
      </dsp:nvSpPr>
      <dsp:spPr>
        <a:xfrm>
          <a:off x="903142" y="2167073"/>
          <a:ext cx="303511" cy="3035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C33A1-72BB-4F55-ADB8-91C1102E9144}">
      <dsp:nvSpPr>
        <dsp:cNvPr id="0" name=""/>
        <dsp:cNvSpPr/>
      </dsp:nvSpPr>
      <dsp:spPr>
        <a:xfrm>
          <a:off x="1158092" y="2549498"/>
          <a:ext cx="476947" cy="47694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177D7-0DE3-4C55-8B2A-0114B304CF66}">
      <dsp:nvSpPr>
        <dsp:cNvPr id="0" name=""/>
        <dsp:cNvSpPr/>
      </dsp:nvSpPr>
      <dsp:spPr>
        <a:xfrm>
          <a:off x="1795467" y="2889431"/>
          <a:ext cx="693741" cy="69374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518638-7320-4F64-9A15-9406C537D407}">
      <dsp:nvSpPr>
        <dsp:cNvPr id="0" name=""/>
        <dsp:cNvSpPr/>
      </dsp:nvSpPr>
      <dsp:spPr>
        <a:xfrm>
          <a:off x="2687792" y="3441823"/>
          <a:ext cx="303511" cy="30351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8887A-0CF0-4F52-97E9-6CCF2C60A641}">
      <dsp:nvSpPr>
        <dsp:cNvPr id="0" name=""/>
        <dsp:cNvSpPr/>
      </dsp:nvSpPr>
      <dsp:spPr>
        <a:xfrm>
          <a:off x="2857758" y="2889431"/>
          <a:ext cx="476947" cy="47694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409BD-C656-413A-A35F-D6E1FA02A83F}">
      <dsp:nvSpPr>
        <dsp:cNvPr id="0" name=""/>
        <dsp:cNvSpPr/>
      </dsp:nvSpPr>
      <dsp:spPr>
        <a:xfrm>
          <a:off x="3282675" y="3484314"/>
          <a:ext cx="303511" cy="3035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A7800-F1B8-46AE-A3EF-AD082F9B955E}">
      <dsp:nvSpPr>
        <dsp:cNvPr id="0" name=""/>
        <dsp:cNvSpPr/>
      </dsp:nvSpPr>
      <dsp:spPr>
        <a:xfrm>
          <a:off x="3665099" y="2804448"/>
          <a:ext cx="693741" cy="69374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7686E-6CF0-4650-9463-144E438C274A}">
      <dsp:nvSpPr>
        <dsp:cNvPr id="0" name=""/>
        <dsp:cNvSpPr/>
      </dsp:nvSpPr>
      <dsp:spPr>
        <a:xfrm>
          <a:off x="4599916" y="2634481"/>
          <a:ext cx="476947" cy="47694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E8319-FFF0-48E3-A1A7-C6CA9E7244FC}">
      <dsp:nvSpPr>
        <dsp:cNvPr id="0" name=""/>
        <dsp:cNvSpPr/>
      </dsp:nvSpPr>
      <dsp:spPr>
        <a:xfrm>
          <a:off x="5076863" y="636667"/>
          <a:ext cx="1400725" cy="2674137"/>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40E608-4237-4AA8-9FB1-428C76C526F4}">
      <dsp:nvSpPr>
        <dsp:cNvPr id="0" name=""/>
        <dsp:cNvSpPr/>
      </dsp:nvSpPr>
      <dsp:spPr>
        <a:xfrm>
          <a:off x="6222911" y="636667"/>
          <a:ext cx="1400725" cy="2674137"/>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D0CBEC-FF62-4D92-AC97-4CB056CD4E14}">
      <dsp:nvSpPr>
        <dsp:cNvPr id="0" name=""/>
        <dsp:cNvSpPr/>
      </dsp:nvSpPr>
      <dsp:spPr>
        <a:xfrm>
          <a:off x="7910148" y="424098"/>
          <a:ext cx="3247136" cy="3247136"/>
        </a:xfrm>
        <a:prstGeom prst="ellipse">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s-ES" sz="3000" b="1" kern="1200" dirty="0">
              <a:solidFill>
                <a:schemeClr val="tx1"/>
              </a:solidFill>
              <a:effectLst>
                <a:outerShdw blurRad="38100" dist="38100" dir="2700000" algn="tl">
                  <a:srgbClr val="000000">
                    <a:alpha val="43137"/>
                  </a:srgbClr>
                </a:outerShdw>
              </a:effectLst>
              <a:latin typeface="Century Gothic" panose="020B0502020202020204" pitchFamily="34" charset="0"/>
            </a:rPr>
            <a:t>EDUCACIÓN MÉDICA</a:t>
          </a:r>
        </a:p>
      </dsp:txBody>
      <dsp:txXfrm>
        <a:off x="8385680" y="899630"/>
        <a:ext cx="2296072" cy="2296072"/>
      </dsp:txXfrm>
    </dsp:sp>
    <dsp:sp modelId="{29FB4207-F201-47DC-83D8-B0CF7FCE5B62}">
      <dsp:nvSpPr>
        <dsp:cNvPr id="0" name=""/>
        <dsp:cNvSpPr/>
      </dsp:nvSpPr>
      <dsp:spPr>
        <a:xfrm>
          <a:off x="7726666" y="3937856"/>
          <a:ext cx="3820160" cy="2355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s-ES" sz="5500" kern="1200" dirty="0">
              <a:solidFill>
                <a:schemeClr val="tx1"/>
              </a:solidFill>
              <a:latin typeface="Century Gothic" panose="020B0502020202020204" pitchFamily="34" charset="0"/>
            </a:rPr>
            <a:t>Formación integral</a:t>
          </a:r>
        </a:p>
      </dsp:txBody>
      <dsp:txXfrm>
        <a:off x="7726666" y="3937856"/>
        <a:ext cx="3820160" cy="2355765"/>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4E592-BFA0-4277-A236-F97808997A4D}" type="datetimeFigureOut">
              <a:rPr lang="es-ES" smtClean="0"/>
              <a:t>17/02/2023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8F22F-A808-476E-8AA5-A67696EB218A}" type="slidenum">
              <a:rPr lang="es-ES" smtClean="0"/>
              <a:t>‹Nº›</a:t>
            </a:fld>
            <a:endParaRPr lang="es-ES"/>
          </a:p>
        </p:txBody>
      </p:sp>
    </p:spTree>
    <p:extLst>
      <p:ext uri="{BB962C8B-B14F-4D97-AF65-F5344CB8AC3E}">
        <p14:creationId xmlns:p14="http://schemas.microsoft.com/office/powerpoint/2010/main" val="389416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La universidad del siglo XXI, y en particular en el contexto de la Educación Médica Superior, exige una formación cada vez más integral de sus estudiantes, para desarrollar en ellos las competencias profesionales que les permita dar respuesta a las exigencias de las demandas sociales de la época contemporánea, caracterizada por el desarrollo ininterrumpido de la Revolución Científico – Técnica.</a:t>
            </a:r>
          </a:p>
          <a:p>
            <a:endParaRPr lang="es-MX" sz="1200" kern="1200" baseline="300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formación pedagógica (FP) constituye un pilar fundamental para lograr un egresado de las ciencias de la salud, que esté en correspondencia con su futuro modo de actuación profesional.</a:t>
            </a:r>
            <a:endParaRPr lang="es-ES" dirty="0"/>
          </a:p>
        </p:txBody>
      </p:sp>
      <p:sp>
        <p:nvSpPr>
          <p:cNvPr id="4" name="Marcador de número de diapositiva 3"/>
          <p:cNvSpPr>
            <a:spLocks noGrp="1"/>
          </p:cNvSpPr>
          <p:nvPr>
            <p:ph type="sldNum" sz="quarter" idx="5"/>
          </p:nvPr>
        </p:nvSpPr>
        <p:spPr/>
        <p:txBody>
          <a:bodyPr/>
          <a:lstStyle/>
          <a:p>
            <a:fld id="{0028F22F-A808-476E-8AA5-A67696EB218A}" type="slidenum">
              <a:rPr lang="es-ES" smtClean="0"/>
              <a:t>2</a:t>
            </a:fld>
            <a:endParaRPr lang="es-ES"/>
          </a:p>
        </p:txBody>
      </p:sp>
    </p:spTree>
    <p:extLst>
      <p:ext uri="{BB962C8B-B14F-4D97-AF65-F5344CB8AC3E}">
        <p14:creationId xmlns:p14="http://schemas.microsoft.com/office/powerpoint/2010/main" val="186490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En este sentido el Festival de la Clase (FC), evento tradicional de la Federación Estudiantil Universitaria (FEU), constituye el principal evento docente que tiene como objetivo básico elevar la calidad de la preparación pedagógica, en el que los estudiantes universitarios presentan una clase metodológica.</a:t>
            </a:r>
          </a:p>
          <a:p>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Es un problema histórico, tanto en la UCM-SC como a nivel nacional, que los tribunales del FC no se rigen por criterios metodológicos definidos, sino por su experiencia profesional en el campo de la docencia, y esto se debe, en gran parte por la ausencia de un instrumento que sirva de guía de evaluación, lo que genera discrepancias en los estudiantes y a los tribunales no les permite hacer una valoración lo más homogénea posible de las clases presentadas. Es por ello que la presente investigación tuvo como objetivo diseñar y validar un instrumento evaluativo para el Festival de la Clase en Ciencias Médicas.</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0028F22F-A808-476E-8AA5-A67696EB218A}" type="slidenum">
              <a:rPr lang="es-ES" smtClean="0"/>
              <a:t>3</a:t>
            </a:fld>
            <a:endParaRPr lang="es-ES"/>
          </a:p>
        </p:txBody>
      </p:sp>
    </p:spTree>
    <p:extLst>
      <p:ext uri="{BB962C8B-B14F-4D97-AF65-F5344CB8AC3E}">
        <p14:creationId xmlns:p14="http://schemas.microsoft.com/office/powerpoint/2010/main" val="20218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028F22F-A808-476E-8AA5-A67696EB218A}" type="slidenum">
              <a:rPr lang="es-ES" smtClean="0"/>
              <a:t>4</a:t>
            </a:fld>
            <a:endParaRPr lang="es-ES"/>
          </a:p>
        </p:txBody>
      </p:sp>
    </p:spTree>
    <p:extLst>
      <p:ext uri="{BB962C8B-B14F-4D97-AF65-F5344CB8AC3E}">
        <p14:creationId xmlns:p14="http://schemas.microsoft.com/office/powerpoint/2010/main" val="172654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El instrumento se confeccionó con dos dimensiones fundamentales: evaluación del informe escrito (tabla 1) y evaluación de la defensa de la clase (tabla 2). La primera evalúa el cumplimiento de los elementos generales de la portada, formato del documento, así como ubicación del tema en el plan de estudios y créditos generales de la clase. Mayor calificación aporta un adecuado objetivo, declaración y utilización correcta de los métodos y medios de enseñanza seleccionados. Esta dimensión también engloba el tratamiento de los contenidos, y exige una correcta relación entre el sumario, la forma de organización de la enseñanza (FOE) y los demás elementos de la estructura metodológica de la clase.</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0028F22F-A808-476E-8AA5-A67696EB218A}" type="slidenum">
              <a:rPr lang="es-ES" smtClean="0"/>
              <a:t>5</a:t>
            </a:fld>
            <a:endParaRPr lang="es-ES"/>
          </a:p>
        </p:txBody>
      </p:sp>
    </p:spTree>
    <p:extLst>
      <p:ext uri="{BB962C8B-B14F-4D97-AF65-F5344CB8AC3E}">
        <p14:creationId xmlns:p14="http://schemas.microsoft.com/office/powerpoint/2010/main" val="387658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En la evaluación de la exposición de la clase, además de los considerar características inherentes al ponente, como son el porte y aspecto, dominio del tema, iniciativa y creatividad, evalúa los pasos generales que debe seguir todo profesor en el desarrollo de su clase.</a:t>
            </a:r>
            <a:endParaRPr lang="es-E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método de evaluación consiste en la asignación, a cada uno de los acápites de una de las tres categorías: realizado </a:t>
            </a:r>
            <a:r>
              <a:rPr lang="es-MX" sz="1200" kern="1200" dirty="0" err="1">
                <a:solidFill>
                  <a:schemeClr val="tx1"/>
                </a:solidFill>
                <a:effectLst/>
                <a:latin typeface="+mn-lt"/>
                <a:ea typeface="+mn-ea"/>
                <a:cs typeface="+mn-cs"/>
              </a:rPr>
              <a:t>satistactoriamente</a:t>
            </a:r>
            <a:r>
              <a:rPr lang="es-MX" sz="1200" kern="1200" dirty="0">
                <a:solidFill>
                  <a:schemeClr val="tx1"/>
                </a:solidFill>
                <a:effectLst/>
                <a:latin typeface="+mn-lt"/>
                <a:ea typeface="+mn-ea"/>
                <a:cs typeface="+mn-cs"/>
              </a:rPr>
              <a:t> (RS), donde el estudiante obtendrá el máximo de puntos para el ítem, declarado en la casilla correspondiente; realizado con imprecisiones (</a:t>
            </a:r>
            <a:r>
              <a:rPr lang="es-MX" sz="1200" kern="1200" dirty="0" err="1">
                <a:solidFill>
                  <a:schemeClr val="tx1"/>
                </a:solidFill>
                <a:effectLst/>
                <a:latin typeface="+mn-lt"/>
                <a:ea typeface="+mn-ea"/>
                <a:cs typeface="+mn-cs"/>
              </a:rPr>
              <a:t>RcI</a:t>
            </a:r>
            <a:r>
              <a:rPr lang="es-MX" sz="1200" kern="1200" dirty="0">
                <a:solidFill>
                  <a:schemeClr val="tx1"/>
                </a:solidFill>
                <a:effectLst/>
                <a:latin typeface="+mn-lt"/>
                <a:ea typeface="+mn-ea"/>
                <a:cs typeface="+mn-cs"/>
              </a:rPr>
              <a:t>), donde el estudiante obtendrá los puntos que defina el tribunal, en el intervalo entre la puntuación máxima para el ítem y 0; y no realizado (NR), el estudiante obtendrá 0 puntos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0028F22F-A808-476E-8AA5-A67696EB218A}" type="slidenum">
              <a:rPr lang="es-ES" smtClean="0"/>
              <a:t>6</a:t>
            </a:fld>
            <a:endParaRPr lang="es-ES"/>
          </a:p>
        </p:txBody>
      </p:sp>
    </p:spTree>
    <p:extLst>
      <p:ext uri="{BB962C8B-B14F-4D97-AF65-F5344CB8AC3E}">
        <p14:creationId xmlns:p14="http://schemas.microsoft.com/office/powerpoint/2010/main" val="289620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En la tabla No.3 se muestran las características de los profesores que integraron el tribunal del X Festival de la Clase, el 57,14 % de los mismos estuvo representado por médicos, fundamentado por la mayor participación de estudiantes de medicina en el evento. </a:t>
            </a:r>
            <a:endParaRPr lang="es-ES" dirty="0"/>
          </a:p>
        </p:txBody>
      </p:sp>
      <p:sp>
        <p:nvSpPr>
          <p:cNvPr id="4" name="Marcador de número de diapositiva 3"/>
          <p:cNvSpPr>
            <a:spLocks noGrp="1"/>
          </p:cNvSpPr>
          <p:nvPr>
            <p:ph type="sldNum" sz="quarter" idx="5"/>
          </p:nvPr>
        </p:nvSpPr>
        <p:spPr/>
        <p:txBody>
          <a:bodyPr/>
          <a:lstStyle/>
          <a:p>
            <a:fld id="{0028F22F-A808-476E-8AA5-A67696EB218A}" type="slidenum">
              <a:rPr lang="es-ES" smtClean="0"/>
              <a:t>7</a:t>
            </a:fld>
            <a:endParaRPr lang="es-ES"/>
          </a:p>
        </p:txBody>
      </p:sp>
    </p:spTree>
    <p:extLst>
      <p:ext uri="{BB962C8B-B14F-4D97-AF65-F5344CB8AC3E}">
        <p14:creationId xmlns:p14="http://schemas.microsoft.com/office/powerpoint/2010/main" val="97056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Todos los profesores, acumulan 267 años de experiencia docente y 40 participaciones en ediciones anteriores (instructores y </a:t>
            </a:r>
            <a:r>
              <a:rPr lang="es-MX" sz="1200" kern="1200" dirty="0" err="1">
                <a:solidFill>
                  <a:schemeClr val="tx1"/>
                </a:solidFill>
                <a:effectLst/>
                <a:latin typeface="+mn-lt"/>
                <a:ea typeface="+mn-ea"/>
                <a:cs typeface="+mn-cs"/>
              </a:rPr>
              <a:t>auxilares</a:t>
            </a:r>
            <a:r>
              <a:rPr lang="es-MX" sz="1200" kern="1200" dirty="0">
                <a:solidFill>
                  <a:schemeClr val="tx1"/>
                </a:solidFill>
                <a:effectLst/>
                <a:latin typeface="+mn-lt"/>
                <a:ea typeface="+mn-ea"/>
                <a:cs typeface="+mn-cs"/>
              </a:rPr>
              <a:t>, 7 y 33 ediciones respectivamente).</a:t>
            </a:r>
          </a:p>
          <a:p>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 los 14 profesores encuestados, 11 (78,57 %) calificaron de excelente el instrumento, mientras que 3 (21,43 %) lo hicieron de buena. Al 100 % de los profesores les resultó fácil el uso del instrumento, y en igual número consideraron que garantizaba la calidad de la evaluación de la clase y permitía una calificación justa. Por otro lado 3 (21,43 %) profesores refirieron que era necesario modificar algún aspecto en el instrumento de evaluación, lo que fue analizado por los autores y permitieron el perfeccionamiento del producto final.</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0028F22F-A808-476E-8AA5-A67696EB218A}" type="slidenum">
              <a:rPr lang="es-ES" smtClean="0"/>
              <a:t>8</a:t>
            </a:fld>
            <a:endParaRPr lang="es-ES"/>
          </a:p>
        </p:txBody>
      </p:sp>
    </p:spTree>
    <p:extLst>
      <p:ext uri="{BB962C8B-B14F-4D97-AF65-F5344CB8AC3E}">
        <p14:creationId xmlns:p14="http://schemas.microsoft.com/office/powerpoint/2010/main" val="116354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https://www.rev16deabril.sld.cu/index.php/16_04/article/view/1715</a:t>
            </a:r>
          </a:p>
          <a:p>
            <a:endParaRPr lang="es-ES" dirty="0"/>
          </a:p>
        </p:txBody>
      </p:sp>
      <p:sp>
        <p:nvSpPr>
          <p:cNvPr id="4" name="Marcador de número de diapositiva 3"/>
          <p:cNvSpPr>
            <a:spLocks noGrp="1"/>
          </p:cNvSpPr>
          <p:nvPr>
            <p:ph type="sldNum" sz="quarter" idx="5"/>
          </p:nvPr>
        </p:nvSpPr>
        <p:spPr/>
        <p:txBody>
          <a:bodyPr/>
          <a:lstStyle/>
          <a:p>
            <a:fld id="{0028F22F-A808-476E-8AA5-A67696EB218A}" type="slidenum">
              <a:rPr lang="es-ES" smtClean="0"/>
              <a:t>9</a:t>
            </a:fld>
            <a:endParaRPr lang="es-ES"/>
          </a:p>
        </p:txBody>
      </p:sp>
    </p:spTree>
    <p:extLst>
      <p:ext uri="{BB962C8B-B14F-4D97-AF65-F5344CB8AC3E}">
        <p14:creationId xmlns:p14="http://schemas.microsoft.com/office/powerpoint/2010/main" val="317967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028F22F-A808-476E-8AA5-A67696EB218A}" type="slidenum">
              <a:rPr lang="es-ES" smtClean="0"/>
              <a:t>10</a:t>
            </a:fld>
            <a:endParaRPr lang="es-ES"/>
          </a:p>
        </p:txBody>
      </p:sp>
    </p:spTree>
    <p:extLst>
      <p:ext uri="{BB962C8B-B14F-4D97-AF65-F5344CB8AC3E}">
        <p14:creationId xmlns:p14="http://schemas.microsoft.com/office/powerpoint/2010/main" val="28237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D5825-635C-40DB-B60B-21CBAC6159A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FB4F322-F24B-451D-9E46-E03099644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CB5C85E-976E-48A8-908C-A8760C8B3F1A}"/>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5" name="Marcador de pie de página 4">
            <a:extLst>
              <a:ext uri="{FF2B5EF4-FFF2-40B4-BE49-F238E27FC236}">
                <a16:creationId xmlns:a16="http://schemas.microsoft.com/office/drawing/2014/main" id="{B96BAB45-7537-4679-A16A-BC8969E309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9AE63D-7D61-4506-B4F5-7D655022B10D}"/>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425172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78905-115C-4B59-9C78-277DCE3D955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771D55-E9FD-4B4B-97E4-519DDA8B794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3B3101-0809-4503-A646-88B264AF85BD}"/>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5" name="Marcador de pie de página 4">
            <a:extLst>
              <a:ext uri="{FF2B5EF4-FFF2-40B4-BE49-F238E27FC236}">
                <a16:creationId xmlns:a16="http://schemas.microsoft.com/office/drawing/2014/main" id="{29D4679E-2FA8-49EF-B8A3-BB9DFD2A985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F78FC3A-79D8-4B48-B95A-59D6EB59AEF3}"/>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335125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7AFABD-0D36-40F0-B937-3C17E9026DA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9D6129-CD7F-4BA1-9E74-534B9F6BBB0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74AF45-B685-4D85-9A67-6B0434D9F86D}"/>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5" name="Marcador de pie de página 4">
            <a:extLst>
              <a:ext uri="{FF2B5EF4-FFF2-40B4-BE49-F238E27FC236}">
                <a16:creationId xmlns:a16="http://schemas.microsoft.com/office/drawing/2014/main" id="{EEC5FEDB-26B8-4292-8C53-A22795CA59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5D72F9-2DCB-4834-8C8D-9DD9EF1F6655}"/>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126682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00DD82-46F8-479D-8445-BC4712F946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3538ADC-6B60-48E9-A001-C8DE8822B7D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5234B9-F083-46F3-ADEA-2C9FDD52D605}"/>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5" name="Marcador de pie de página 4">
            <a:extLst>
              <a:ext uri="{FF2B5EF4-FFF2-40B4-BE49-F238E27FC236}">
                <a16:creationId xmlns:a16="http://schemas.microsoft.com/office/drawing/2014/main" id="{076D6B5A-8E5E-4D36-81E3-742DA642D2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4C2941-9E57-435F-9B44-BCDBF46EFCCA}"/>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360757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41F43-7202-42F3-B607-A1A62B9BB74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31E479-1260-41BC-8BA6-B5314AC1A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FEB8B38-00F7-4627-908E-8FEFA48518AC}"/>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5" name="Marcador de pie de página 4">
            <a:extLst>
              <a:ext uri="{FF2B5EF4-FFF2-40B4-BE49-F238E27FC236}">
                <a16:creationId xmlns:a16="http://schemas.microsoft.com/office/drawing/2014/main" id="{E5B0321F-574B-488E-B65C-D815B5D805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3DDEE9-C212-4443-BF1A-A0F03508D44B}"/>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399891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57A67-CC9E-4565-8309-3116FF89BB9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CE77522-CE60-4BA4-8A35-279C4D6E044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58122A0-9C66-4048-B2BC-34312E9CD55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3DC746-592A-452D-9EE3-584BB303B140}"/>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6" name="Marcador de pie de página 5">
            <a:extLst>
              <a:ext uri="{FF2B5EF4-FFF2-40B4-BE49-F238E27FC236}">
                <a16:creationId xmlns:a16="http://schemas.microsoft.com/office/drawing/2014/main" id="{30352E7F-41A6-4850-8E40-98C66A2EF4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8EA4BA9-13A2-4661-9D82-67E71CF55EB5}"/>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36028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58AC1-4EC9-4AF3-B08E-BBEE7BF16B1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D2A2DF7-AC61-42B8-A59B-955C0CE83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E6D31CC-1C75-4259-A071-85EC30C326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082D234-EF1C-4951-A399-95D11D350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CFC895-B973-42D5-BFD2-DC667972F1E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CE8B01-3538-426C-BC14-8A84A3AD3496}"/>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8" name="Marcador de pie de página 7">
            <a:extLst>
              <a:ext uri="{FF2B5EF4-FFF2-40B4-BE49-F238E27FC236}">
                <a16:creationId xmlns:a16="http://schemas.microsoft.com/office/drawing/2014/main" id="{504B6AD1-CC7C-4B6D-A477-11C32B620F5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D09F425-26F7-4EC2-87D3-6994E32B9EBE}"/>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395460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03BC6-CB9F-4CEA-9E48-9A0BCF0A3A2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733580-FC6C-4AFE-91ED-FC9E8DBAB85E}"/>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4" name="Marcador de pie de página 3">
            <a:extLst>
              <a:ext uri="{FF2B5EF4-FFF2-40B4-BE49-F238E27FC236}">
                <a16:creationId xmlns:a16="http://schemas.microsoft.com/office/drawing/2014/main" id="{061E19F8-F6E4-42C6-BB19-C063F40BDDA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05B0654-F231-407C-8394-CC16E4B73556}"/>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210121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242C773-0C12-4459-B4A4-98A26A41676D}"/>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3" name="Marcador de pie de página 2">
            <a:extLst>
              <a:ext uri="{FF2B5EF4-FFF2-40B4-BE49-F238E27FC236}">
                <a16:creationId xmlns:a16="http://schemas.microsoft.com/office/drawing/2014/main" id="{E6190F5E-016F-4063-80A0-87728B188D4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5A02BB6-12DC-468B-B75E-766534C753F0}"/>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346750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352DB-23C1-493C-A03B-9D9CDADEF5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204821-AEEC-48BC-8407-27BF37D53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3CCA207-98D5-404E-8761-7AD1469A9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61A72C-72C8-4388-8410-6EA5B81950EB}"/>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6" name="Marcador de pie de página 5">
            <a:extLst>
              <a:ext uri="{FF2B5EF4-FFF2-40B4-BE49-F238E27FC236}">
                <a16:creationId xmlns:a16="http://schemas.microsoft.com/office/drawing/2014/main" id="{A126DFF0-0507-46E5-B627-ACA15A5F22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34997E1-F00C-4510-A179-416724ED4095}"/>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344846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78886-BCB0-454C-9606-8A2D972E75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8A34CF-0FC7-4347-8D07-B43AD8C977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A17F900-7C09-41C1-8422-4BE71C375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43BCE84-CBCD-4299-80EC-F9F8F2C4DB8F}"/>
              </a:ext>
            </a:extLst>
          </p:cNvPr>
          <p:cNvSpPr>
            <a:spLocks noGrp="1"/>
          </p:cNvSpPr>
          <p:nvPr>
            <p:ph type="dt" sz="half" idx="10"/>
          </p:nvPr>
        </p:nvSpPr>
        <p:spPr/>
        <p:txBody>
          <a:bodyPr/>
          <a:lstStyle/>
          <a:p>
            <a:fld id="{09D904F7-2EE9-4B64-B563-C7DED36631D9}" type="datetimeFigureOut">
              <a:rPr lang="es-ES" smtClean="0"/>
              <a:t>17/02/2023</a:t>
            </a:fld>
            <a:endParaRPr lang="es-ES"/>
          </a:p>
        </p:txBody>
      </p:sp>
      <p:sp>
        <p:nvSpPr>
          <p:cNvPr id="6" name="Marcador de pie de página 5">
            <a:extLst>
              <a:ext uri="{FF2B5EF4-FFF2-40B4-BE49-F238E27FC236}">
                <a16:creationId xmlns:a16="http://schemas.microsoft.com/office/drawing/2014/main" id="{EBF77A1D-93DB-4E8E-BC1A-DEA6330826E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50C1B6-2D1E-472D-86BC-443707D5F6F6}"/>
              </a:ext>
            </a:extLst>
          </p:cNvPr>
          <p:cNvSpPr>
            <a:spLocks noGrp="1"/>
          </p:cNvSpPr>
          <p:nvPr>
            <p:ph type="sldNum" sz="quarter" idx="12"/>
          </p:nvPr>
        </p:nvSpPr>
        <p:spPr/>
        <p:txBody>
          <a:bodyPr/>
          <a:lstStyle/>
          <a:p>
            <a:fld id="{3F22F84A-4D83-4E8B-BF49-AEBDA2408C73}" type="slidenum">
              <a:rPr lang="es-ES" smtClean="0"/>
              <a:t>‹Nº›</a:t>
            </a:fld>
            <a:endParaRPr lang="es-ES"/>
          </a:p>
        </p:txBody>
      </p:sp>
    </p:spTree>
    <p:extLst>
      <p:ext uri="{BB962C8B-B14F-4D97-AF65-F5344CB8AC3E}">
        <p14:creationId xmlns:p14="http://schemas.microsoft.com/office/powerpoint/2010/main" val="60351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CF29E6-20C6-478B-B5D5-26AB3F792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C87050-1882-4C4D-9948-92406086C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5D820B-EC6A-4982-A3BF-3B1799F95C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904F7-2EE9-4B64-B563-C7DED36631D9}" type="datetimeFigureOut">
              <a:rPr lang="es-ES" smtClean="0"/>
              <a:t>17/02/2023</a:t>
            </a:fld>
            <a:endParaRPr lang="es-ES"/>
          </a:p>
        </p:txBody>
      </p:sp>
      <p:sp>
        <p:nvSpPr>
          <p:cNvPr id="5" name="Marcador de pie de página 4">
            <a:extLst>
              <a:ext uri="{FF2B5EF4-FFF2-40B4-BE49-F238E27FC236}">
                <a16:creationId xmlns:a16="http://schemas.microsoft.com/office/drawing/2014/main" id="{5630AC4F-8B83-4253-8834-515B2BABD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5370C56-55F7-4E54-A7B6-B1D61D9B4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2F84A-4D83-4E8B-BF49-AEBDA2408C73}" type="slidenum">
              <a:rPr lang="es-ES" smtClean="0"/>
              <a:t>‹Nº›</a:t>
            </a:fld>
            <a:endParaRPr lang="es-ES"/>
          </a:p>
        </p:txBody>
      </p:sp>
    </p:spTree>
    <p:extLst>
      <p:ext uri="{BB962C8B-B14F-4D97-AF65-F5344CB8AC3E}">
        <p14:creationId xmlns:p14="http://schemas.microsoft.com/office/powerpoint/2010/main" val="12225762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rcid.org/0000-0003-2475-8644" TargetMode="External"/><Relationship Id="rId3" Type="http://schemas.openxmlformats.org/officeDocument/2006/relationships/slideLayout" Target="../slideLayouts/slideLayout1.xml"/><Relationship Id="rId7" Type="http://schemas.openxmlformats.org/officeDocument/2006/relationships/hyperlink" Target="mailto:jorge.abad@infomed.sld.cu" TargetMode="External"/><Relationship Id="rId12"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orcid.org/0000-0003-2711-9004" TargetMode="External"/><Relationship Id="rId11" Type="http://schemas.openxmlformats.org/officeDocument/2006/relationships/image" Target="../media/image2.jpg"/><Relationship Id="rId5" Type="http://schemas.openxmlformats.org/officeDocument/2006/relationships/hyperlink" Target="mailto:rolandodrc@infomed.sld.cu" TargetMode="External"/><Relationship Id="rId10" Type="http://schemas.openxmlformats.org/officeDocument/2006/relationships/hyperlink" Target="https://orcid.org/0000-0003-0117-9543" TargetMode="External"/><Relationship Id="rId4" Type="http://schemas.openxmlformats.org/officeDocument/2006/relationships/image" Target="../media/image1.jpeg"/><Relationship Id="rId9" Type="http://schemas.openxmlformats.org/officeDocument/2006/relationships/hyperlink" Target="mailto:yusimy.barrios@infomed.sld.cu"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hyperlink" Target="https://www.rev16deabril.sld.cu/index.php/16_04/article/view/1715"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4188EA3-A1DD-466F-8DB9-B819DEF43A22}"/>
              </a:ext>
            </a:extLst>
          </p:cNvPr>
          <p:cNvSpPr/>
          <p:nvPr/>
        </p:nvSpPr>
        <p:spPr>
          <a:xfrm>
            <a:off x="256171" y="2558101"/>
            <a:ext cx="11317355" cy="1200329"/>
          </a:xfrm>
          <a:prstGeom prst="rect">
            <a:avLst/>
          </a:prstGeom>
        </p:spPr>
        <p:txBody>
          <a:bodyPr wrap="square">
            <a:spAutoFit/>
          </a:bodyPr>
          <a:lstStyle/>
          <a:p>
            <a:r>
              <a:rPr lang="es-MX" sz="3600" b="1" dirty="0">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Propuesta de instrumento evaluativo para el Festival de la Clase en Ciencias Médicas</a:t>
            </a:r>
            <a:endParaRPr lang="es-ES" sz="3600" dirty="0">
              <a:effectLst>
                <a:outerShdw blurRad="38100" dist="38100" dir="2700000" algn="tl">
                  <a:srgbClr val="000000">
                    <a:alpha val="43137"/>
                  </a:srgbClr>
                </a:outerShdw>
              </a:effectLst>
              <a:latin typeface="Century Gothic" panose="020B0502020202020204" pitchFamily="34" charset="0"/>
            </a:endParaRPr>
          </a:p>
        </p:txBody>
      </p:sp>
      <p:sp>
        <p:nvSpPr>
          <p:cNvPr id="5" name="Rectángulo 4">
            <a:extLst>
              <a:ext uri="{FF2B5EF4-FFF2-40B4-BE49-F238E27FC236}">
                <a16:creationId xmlns:a16="http://schemas.microsoft.com/office/drawing/2014/main" id="{B0D430B0-3A59-4D4D-A555-D3F0149C27E0}"/>
              </a:ext>
            </a:extLst>
          </p:cNvPr>
          <p:cNvSpPr/>
          <p:nvPr/>
        </p:nvSpPr>
        <p:spPr>
          <a:xfrm>
            <a:off x="6096000" y="1517406"/>
            <a:ext cx="4301177" cy="707886"/>
          </a:xfrm>
          <a:prstGeom prst="rect">
            <a:avLst/>
          </a:prstGeom>
        </p:spPr>
        <p:txBody>
          <a:bodyPr wrap="none">
            <a:spAutoFit/>
          </a:bodyPr>
          <a:lstStyle/>
          <a:p>
            <a:r>
              <a:rPr lang="es-MX" sz="2000" b="1" dirty="0">
                <a:solidFill>
                  <a:srgbClr val="244D88"/>
                </a:solidFill>
                <a:latin typeface="Arial" panose="020B0604020202020204" pitchFamily="34" charset="0"/>
                <a:ea typeface="Times New Roman" panose="02020603050405020304" pitchFamily="18" charset="0"/>
              </a:rPr>
              <a:t>Universidad de Ciencias Médicas </a:t>
            </a:r>
          </a:p>
          <a:p>
            <a:pPr algn="r"/>
            <a:r>
              <a:rPr lang="es-MX" sz="2000" b="1" dirty="0">
                <a:solidFill>
                  <a:srgbClr val="244D88"/>
                </a:solidFill>
                <a:latin typeface="Arial" panose="020B0604020202020204" pitchFamily="34" charset="0"/>
                <a:ea typeface="Times New Roman" panose="02020603050405020304" pitchFamily="18" charset="0"/>
              </a:rPr>
              <a:t>de Santiago de Cuba</a:t>
            </a:r>
            <a:endParaRPr lang="es-ES" sz="2000" b="1" dirty="0">
              <a:solidFill>
                <a:srgbClr val="244D88"/>
              </a:solidFill>
            </a:endParaRPr>
          </a:p>
        </p:txBody>
      </p:sp>
      <p:pic>
        <p:nvPicPr>
          <p:cNvPr id="6" name="Imagen 5">
            <a:extLst>
              <a:ext uri="{FF2B5EF4-FFF2-40B4-BE49-F238E27FC236}">
                <a16:creationId xmlns:a16="http://schemas.microsoft.com/office/drawing/2014/main" id="{672BE07D-C488-42EE-8880-2C84CAB213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2952" y="1347770"/>
            <a:ext cx="1367409" cy="805437"/>
          </a:xfrm>
          <a:prstGeom prst="rect">
            <a:avLst/>
          </a:prstGeom>
        </p:spPr>
      </p:pic>
      <p:sp>
        <p:nvSpPr>
          <p:cNvPr id="7" name="Rectángulo 6">
            <a:extLst>
              <a:ext uri="{FF2B5EF4-FFF2-40B4-BE49-F238E27FC236}">
                <a16:creationId xmlns:a16="http://schemas.microsoft.com/office/drawing/2014/main" id="{D0005BE9-791B-48BF-826C-94A165256705}"/>
              </a:ext>
            </a:extLst>
          </p:cNvPr>
          <p:cNvSpPr/>
          <p:nvPr/>
        </p:nvSpPr>
        <p:spPr>
          <a:xfrm>
            <a:off x="256171" y="4636190"/>
            <a:ext cx="7825410" cy="1696875"/>
          </a:xfrm>
          <a:prstGeom prst="rect">
            <a:avLst/>
          </a:prstGeom>
        </p:spPr>
        <p:txBody>
          <a:bodyPr wrap="square">
            <a:spAutoFit/>
          </a:bodyPr>
          <a:lstStyle/>
          <a:p>
            <a:pPr marL="342900" indent="-342900">
              <a:lnSpc>
                <a:spcPct val="107000"/>
              </a:lnSpc>
              <a:spcAft>
                <a:spcPts val="0"/>
              </a:spcAft>
              <a:buFont typeface="+mj-lt"/>
              <a:buAutoNum type="arabicPeriod"/>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Rolando </a:t>
            </a:r>
            <a:r>
              <a:rPr lang="es-MX"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Dario</a:t>
            </a: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Rosales Campos, </a:t>
            </a:r>
            <a:r>
              <a:rPr lang="es-MX"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Universidad de Ciencias Médicas de Santiago de Cuba, Facultad de Medicina No. 1, Santiago de Cuba, Cuba. </a:t>
            </a:r>
            <a:r>
              <a:rPr lang="es-MX" sz="1100"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hlinkClick r:id="rId5"/>
              </a:rPr>
              <a:t>rolandodrc@infomed.sld.cu</a:t>
            </a:r>
            <a:r>
              <a:rPr lang="es-MX"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r>
              <a:rPr lang="es-ES" sz="1100"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hlinkClick r:id="rId6"/>
              </a:rPr>
              <a:t>http://orcid.org/0000-0003-2711-9004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mj-lt"/>
              <a:buAutoNum type="arabicPeriod"/>
            </a:pP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Jorge Carlos Abad Araujo, </a:t>
            </a:r>
            <a:r>
              <a:rPr lang="es-MX"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Universidad de Ciencias Médicas de Santiago de Cuba, Facultad de Medicina No. 2, Santiago de Cuba, Cuba. </a:t>
            </a:r>
            <a:r>
              <a:rPr lang="es-MX" sz="1100"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hlinkClick r:id="rId7"/>
              </a:rPr>
              <a:t>jorge.abad@infomed.sld.cu</a:t>
            </a:r>
            <a:r>
              <a:rPr lang="es-MX"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MX" sz="1100"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hlinkClick r:id="rId8"/>
              </a:rPr>
              <a:t>https://orcid.org/0000-0003-2475-8644</a:t>
            </a:r>
            <a:r>
              <a:rPr lang="es-MX"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mj-lt"/>
              <a:buAutoNum type="arabicPeriod"/>
            </a:pPr>
            <a:r>
              <a:rPr lang="es-MX" dirty="0" err="1">
                <a:latin typeface="Arial" panose="020B0604020202020204" pitchFamily="34" charset="0"/>
                <a:ea typeface="Times New Roman" panose="02020603050405020304" pitchFamily="18" charset="0"/>
              </a:rPr>
              <a:t>Yusimy</a:t>
            </a:r>
            <a:r>
              <a:rPr lang="es-MX" dirty="0">
                <a:latin typeface="Arial" panose="020B0604020202020204" pitchFamily="34" charset="0"/>
                <a:ea typeface="Times New Roman" panose="02020603050405020304" pitchFamily="18" charset="0"/>
              </a:rPr>
              <a:t> Barrios López, </a:t>
            </a:r>
            <a:r>
              <a:rPr lang="es-MX" sz="1100" dirty="0">
                <a:latin typeface="Arial" panose="020B0604020202020204" pitchFamily="34" charset="0"/>
                <a:ea typeface="Times New Roman" panose="02020603050405020304" pitchFamily="18" charset="0"/>
              </a:rPr>
              <a:t>Universidad de Ciencias Médicas de Santiago de Cuba, Facultad de Medicina No. 2, Santiago de Cuba, Cuba. </a:t>
            </a:r>
            <a:r>
              <a:rPr lang="es-MX" sz="11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9"/>
              </a:rPr>
              <a:t>yusimy.barrios@infomed.sld.cu</a:t>
            </a:r>
            <a:r>
              <a:rPr lang="es-MX" sz="1100" dirty="0">
                <a:latin typeface="Arial" panose="020B0604020202020204" pitchFamily="34" charset="0"/>
                <a:ea typeface="Times New Roman" panose="02020603050405020304" pitchFamily="18" charset="0"/>
              </a:rPr>
              <a:t> , </a:t>
            </a:r>
            <a:r>
              <a:rPr lang="es-MX" sz="11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0"/>
              </a:rPr>
              <a:t>https://orcid.org/0000-0003-0117-9543</a:t>
            </a:r>
            <a:endParaRPr lang="es-ES" sz="1100" dirty="0"/>
          </a:p>
        </p:txBody>
      </p:sp>
      <p:sp>
        <p:nvSpPr>
          <p:cNvPr id="8" name="Rectángulo 7">
            <a:extLst>
              <a:ext uri="{FF2B5EF4-FFF2-40B4-BE49-F238E27FC236}">
                <a16:creationId xmlns:a16="http://schemas.microsoft.com/office/drawing/2014/main" id="{E96E4576-ADB9-420D-B553-7134D281F955}"/>
              </a:ext>
            </a:extLst>
          </p:cNvPr>
          <p:cNvSpPr/>
          <p:nvPr/>
        </p:nvSpPr>
        <p:spPr>
          <a:xfrm>
            <a:off x="242919" y="4294912"/>
            <a:ext cx="1239442" cy="400110"/>
          </a:xfrm>
          <a:prstGeom prst="rect">
            <a:avLst/>
          </a:prstGeom>
        </p:spPr>
        <p:txBody>
          <a:bodyPr wrap="none">
            <a:spAutoFit/>
          </a:bodyPr>
          <a:lstStyle/>
          <a:p>
            <a:r>
              <a:rPr lang="es-MX" sz="2000" b="1" dirty="0">
                <a:latin typeface="Arial" panose="020B0604020202020204" pitchFamily="34" charset="0"/>
                <a:ea typeface="Times New Roman" panose="02020603050405020304" pitchFamily="18" charset="0"/>
              </a:rPr>
              <a:t>Autores:</a:t>
            </a:r>
            <a:endParaRPr lang="es-ES" sz="2000" b="1" dirty="0"/>
          </a:p>
        </p:txBody>
      </p:sp>
      <p:pic>
        <p:nvPicPr>
          <p:cNvPr id="3" name="Imagen 2">
            <a:extLst>
              <a:ext uri="{FF2B5EF4-FFF2-40B4-BE49-F238E27FC236}">
                <a16:creationId xmlns:a16="http://schemas.microsoft.com/office/drawing/2014/main" id="{85C1A07E-08FD-4D3B-AA17-EB1FBDB013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03" y="-22507"/>
            <a:ext cx="12208503" cy="1135019"/>
          </a:xfrm>
          <a:prstGeom prst="rect">
            <a:avLst/>
          </a:prstGeom>
        </p:spPr>
      </p:pic>
      <p:pic>
        <p:nvPicPr>
          <p:cNvPr id="2" name="WhatsApp Ptt 2023-02-17 at 2.24.59 P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300761" y="6028265"/>
            <a:ext cx="609600" cy="609600"/>
          </a:xfrm>
          <a:prstGeom prst="rect">
            <a:avLst/>
          </a:prstGeom>
        </p:spPr>
      </p:pic>
    </p:spTree>
    <p:extLst>
      <p:ext uri="{BB962C8B-B14F-4D97-AF65-F5344CB8AC3E}">
        <p14:creationId xmlns:p14="http://schemas.microsoft.com/office/powerpoint/2010/main" val="223630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05"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FE538AB-716C-440C-B4D5-F15CCA5336AE}"/>
              </a:ext>
            </a:extLst>
          </p:cNvPr>
          <p:cNvSpPr/>
          <p:nvPr/>
        </p:nvSpPr>
        <p:spPr>
          <a:xfrm>
            <a:off x="962526" y="1874728"/>
            <a:ext cx="10266948" cy="3108543"/>
          </a:xfrm>
          <a:prstGeom prst="rect">
            <a:avLst/>
          </a:prstGeom>
        </p:spPr>
        <p:txBody>
          <a:bodyPr wrap="square">
            <a:spAutoFit/>
          </a:bodyPr>
          <a:lstStyle/>
          <a:p>
            <a:pPr algn="ctr">
              <a:spcAft>
                <a:spcPts val="0"/>
              </a:spcAft>
            </a:pPr>
            <a:r>
              <a:rPr lang="es-MX" sz="2800" b="1" dirty="0">
                <a:solidFill>
                  <a:srgbClr val="000000"/>
                </a:solidFill>
                <a:latin typeface="Century Gothic" panose="020B0502020202020204" pitchFamily="34" charset="0"/>
                <a:ea typeface="Calibri" panose="020F0502020204030204" pitchFamily="34" charset="0"/>
                <a:cs typeface="Trebuchet MS" panose="020B0603020202020204" pitchFamily="34" charset="0"/>
              </a:rPr>
              <a:t>Conclusiones</a:t>
            </a:r>
            <a:endParaRPr lang="es-ES" sz="2800" dirty="0">
              <a:solidFill>
                <a:srgbClr val="000000"/>
              </a:solidFill>
              <a:latin typeface="Century Gothic" panose="020B0502020202020204" pitchFamily="34" charset="0"/>
              <a:ea typeface="Calibri" panose="020F0502020204030204" pitchFamily="34" charset="0"/>
              <a:cs typeface="Trebuchet MS" panose="020B0603020202020204" pitchFamily="34" charset="0"/>
            </a:endParaRPr>
          </a:p>
          <a:p>
            <a:pPr algn="ctr">
              <a:spcAft>
                <a:spcPts val="0"/>
              </a:spcAft>
            </a:pPr>
            <a:r>
              <a:rPr lang="es-MX" sz="2800" dirty="0">
                <a:solidFill>
                  <a:srgbClr val="000000"/>
                </a:solidFill>
                <a:latin typeface="Century Gothic" panose="020B0502020202020204" pitchFamily="34" charset="0"/>
                <a:ea typeface="Calibri" panose="020F0502020204030204" pitchFamily="34" charset="0"/>
                <a:cs typeface="Trebuchet MS" panose="020B0603020202020204" pitchFamily="34" charset="0"/>
              </a:rPr>
              <a:t> </a:t>
            </a:r>
            <a:endParaRPr lang="es-ES" sz="2800" dirty="0">
              <a:solidFill>
                <a:srgbClr val="000000"/>
              </a:solidFill>
              <a:latin typeface="Century Gothic" panose="020B0502020202020204" pitchFamily="34" charset="0"/>
              <a:ea typeface="Calibri" panose="020F0502020204030204" pitchFamily="34" charset="0"/>
              <a:cs typeface="Trebuchet MS" panose="020B0603020202020204" pitchFamily="34" charset="0"/>
            </a:endParaRPr>
          </a:p>
          <a:p>
            <a:pPr algn="ctr">
              <a:spcAft>
                <a:spcPts val="0"/>
              </a:spcAft>
            </a:pPr>
            <a:r>
              <a:rPr lang="es-MX" sz="2800" dirty="0">
                <a:solidFill>
                  <a:srgbClr val="000000"/>
                </a:solidFill>
                <a:latin typeface="Century Gothic" panose="020B0502020202020204" pitchFamily="34" charset="0"/>
                <a:ea typeface="Calibri" panose="020F0502020204030204" pitchFamily="34" charset="0"/>
                <a:cs typeface="Trebuchet MS" panose="020B0603020202020204" pitchFamily="34" charset="0"/>
              </a:rPr>
              <a:t>El instrumento evaluativo para las presentaciones en el Festival de la Clase en las ciencias médicas resultó ser efectivo y confiable, a la vez que aporta los criterios de uniformidad a los tribunales y elimina en gran parte la subjetividad que puede mediar en el proceso evaluativo.</a:t>
            </a:r>
            <a:endParaRPr lang="es-ES" sz="2800" dirty="0">
              <a:solidFill>
                <a:srgbClr val="000000"/>
              </a:solidFill>
              <a:latin typeface="Century Gothic" panose="020B0502020202020204" pitchFamily="34" charset="0"/>
              <a:ea typeface="Calibri" panose="020F0502020204030204" pitchFamily="34" charset="0"/>
              <a:cs typeface="Trebuchet MS" panose="020B0603020202020204" pitchFamily="34" charset="0"/>
            </a:endParaRPr>
          </a:p>
        </p:txBody>
      </p:sp>
      <p:pic>
        <p:nvPicPr>
          <p:cNvPr id="3" name="Imagen 2">
            <a:extLst>
              <a:ext uri="{FF2B5EF4-FFF2-40B4-BE49-F238E27FC236}">
                <a16:creationId xmlns:a16="http://schemas.microsoft.com/office/drawing/2014/main" id="{4FFBC2B6-14E1-4175-81DE-E03ED34F14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03" y="-22507"/>
            <a:ext cx="12208503" cy="1135019"/>
          </a:xfrm>
          <a:prstGeom prst="rect">
            <a:avLst/>
          </a:prstGeom>
        </p:spPr>
      </p:pic>
      <p:pic>
        <p:nvPicPr>
          <p:cNvPr id="4" name="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79213" y="6043613"/>
            <a:ext cx="609600" cy="609600"/>
          </a:xfrm>
          <a:prstGeom prst="rect">
            <a:avLst/>
          </a:prstGeom>
        </p:spPr>
      </p:pic>
    </p:spTree>
    <p:extLst>
      <p:ext uri="{BB962C8B-B14F-4D97-AF65-F5344CB8AC3E}">
        <p14:creationId xmlns:p14="http://schemas.microsoft.com/office/powerpoint/2010/main" val="2296006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ágrima 2">
            <a:extLst>
              <a:ext uri="{FF2B5EF4-FFF2-40B4-BE49-F238E27FC236}">
                <a16:creationId xmlns:a16="http://schemas.microsoft.com/office/drawing/2014/main" id="{47C192C9-78EF-4BA8-9F1D-603E154B4279}"/>
              </a:ext>
            </a:extLst>
          </p:cNvPr>
          <p:cNvSpPr/>
          <p:nvPr/>
        </p:nvSpPr>
        <p:spPr>
          <a:xfrm rot="7967166">
            <a:off x="7770932" y="1037492"/>
            <a:ext cx="2777809" cy="3054909"/>
          </a:xfrm>
          <a:prstGeom prst="teardrop">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2" name="Diagrama 1">
            <a:extLst>
              <a:ext uri="{FF2B5EF4-FFF2-40B4-BE49-F238E27FC236}">
                <a16:creationId xmlns:a16="http://schemas.microsoft.com/office/drawing/2014/main" id="{D8140D21-5B67-4FAB-BF8C-E3073C2820D7}"/>
              </a:ext>
            </a:extLst>
          </p:cNvPr>
          <p:cNvGraphicFramePr/>
          <p:nvPr>
            <p:extLst>
              <p:ext uri="{D42A27DB-BD31-4B8C-83A1-F6EECF244321}">
                <p14:modId xmlns:p14="http://schemas.microsoft.com/office/powerpoint/2010/main" val="4101351328"/>
              </p:ext>
            </p:extLst>
          </p:nvPr>
        </p:nvGraphicFramePr>
        <p:xfrm>
          <a:off x="-322580" y="245533"/>
          <a:ext cx="12346940" cy="63669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ángulo 4">
            <a:extLst>
              <a:ext uri="{FF2B5EF4-FFF2-40B4-BE49-F238E27FC236}">
                <a16:creationId xmlns:a16="http://schemas.microsoft.com/office/drawing/2014/main" id="{3067094A-1F0B-4560-B4D6-E124A0015A29}"/>
              </a:ext>
            </a:extLst>
          </p:cNvPr>
          <p:cNvSpPr/>
          <p:nvPr/>
        </p:nvSpPr>
        <p:spPr>
          <a:xfrm>
            <a:off x="2475151" y="4256702"/>
            <a:ext cx="4817186" cy="2355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CuadroTexto 6">
            <a:extLst>
              <a:ext uri="{FF2B5EF4-FFF2-40B4-BE49-F238E27FC236}">
                <a16:creationId xmlns:a16="http://schemas.microsoft.com/office/drawing/2014/main" id="{EFAA8464-CD61-4456-92D8-CF66B744DCA9}"/>
              </a:ext>
            </a:extLst>
          </p:cNvPr>
          <p:cNvSpPr txBox="1"/>
          <p:nvPr/>
        </p:nvSpPr>
        <p:spPr>
          <a:xfrm>
            <a:off x="1278814" y="4238584"/>
            <a:ext cx="4817186" cy="23557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s-ES" sz="5400" dirty="0">
                <a:solidFill>
                  <a:schemeClr val="tx1"/>
                </a:solidFill>
                <a:latin typeface="Century Gothic" panose="020B0502020202020204" pitchFamily="34" charset="0"/>
              </a:rPr>
              <a:t>F</a:t>
            </a:r>
            <a:r>
              <a:rPr lang="es-ES" sz="5400" kern="1200" dirty="0">
                <a:solidFill>
                  <a:schemeClr val="tx1"/>
                </a:solidFill>
                <a:latin typeface="Century Gothic" panose="020B0502020202020204" pitchFamily="34" charset="0"/>
              </a:rPr>
              <a:t>ormación pedagógica</a:t>
            </a:r>
          </a:p>
        </p:txBody>
      </p:sp>
      <p:sp>
        <p:nvSpPr>
          <p:cNvPr id="8" name="Triángulo isósceles 7">
            <a:extLst>
              <a:ext uri="{FF2B5EF4-FFF2-40B4-BE49-F238E27FC236}">
                <a16:creationId xmlns:a16="http://schemas.microsoft.com/office/drawing/2014/main" id="{0C0ADF7A-81E1-4003-8CE5-0437178FE1A1}"/>
              </a:ext>
            </a:extLst>
          </p:cNvPr>
          <p:cNvSpPr/>
          <p:nvPr/>
        </p:nvSpPr>
        <p:spPr>
          <a:xfrm rot="5400000">
            <a:off x="6296808" y="5022560"/>
            <a:ext cx="773160" cy="824049"/>
          </a:xfrm>
          <a:prstGeom prst="triangle">
            <a:avLst>
              <a:gd name="adj" fmla="val 415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96675" y="6165850"/>
            <a:ext cx="609600" cy="609600"/>
          </a:xfrm>
          <a:prstGeom prst="rect">
            <a:avLst/>
          </a:prstGeom>
        </p:spPr>
      </p:pic>
    </p:spTree>
    <p:extLst>
      <p:ext uri="{BB962C8B-B14F-4D97-AF65-F5344CB8AC3E}">
        <p14:creationId xmlns:p14="http://schemas.microsoft.com/office/powerpoint/2010/main" val="31112777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1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9025" y="151447"/>
            <a:ext cx="5187950" cy="3890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00780">
            <a:off x="-228600" y="3862957"/>
            <a:ext cx="3937000" cy="2952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35188">
            <a:off x="7873999" y="3905250"/>
            <a:ext cx="4318001" cy="2952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8810" y="3788519"/>
            <a:ext cx="3936999" cy="2952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Cuadro de texto 3">
            <a:extLst>
              <a:ext uri="{FF2B5EF4-FFF2-40B4-BE49-F238E27FC236}">
                <a16:creationId xmlns:a16="http://schemas.microsoft.com/office/drawing/2014/main" id="{B7AF1E4A-5EEF-41D2-8BFC-57870019865B}"/>
              </a:ext>
            </a:extLst>
          </p:cNvPr>
          <p:cNvSpPr txBox="1"/>
          <p:nvPr/>
        </p:nvSpPr>
        <p:spPr>
          <a:xfrm>
            <a:off x="627561" y="504000"/>
            <a:ext cx="6116139" cy="20791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5400" dirty="0">
                <a:solidFill>
                  <a:srgbClr val="00206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Festival de la Clase </a:t>
            </a:r>
          </a:p>
          <a:p>
            <a:pPr algn="ctr">
              <a:spcAft>
                <a:spcPts val="0"/>
              </a:spcAft>
            </a:pPr>
            <a:r>
              <a:rPr lang="es-ES" sz="5400" dirty="0">
                <a:solidFill>
                  <a:srgbClr val="00206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“Félix Varela” </a:t>
            </a:r>
          </a:p>
        </p:txBody>
      </p:sp>
      <p:pic>
        <p:nvPicPr>
          <p:cNvPr id="9"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02442" y="6248400"/>
            <a:ext cx="609600" cy="609600"/>
          </a:xfrm>
          <a:prstGeom prst="rect">
            <a:avLst/>
          </a:prstGeom>
        </p:spPr>
      </p:pic>
    </p:spTree>
    <p:extLst>
      <p:ext uri="{BB962C8B-B14F-4D97-AF65-F5344CB8AC3E}">
        <p14:creationId xmlns:p14="http://schemas.microsoft.com/office/powerpoint/2010/main" val="415542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876" fill="hold"/>
                                        <p:tgtEl>
                                          <p:spTgt spid="9"/>
                                        </p:tgtEl>
                                      </p:cBhvr>
                                    </p:cmd>
                                  </p:childTnLst>
                                </p:cTn>
                              </p:par>
                            </p:childTnLst>
                          </p:cTn>
                        </p:par>
                      </p:childTnLst>
                    </p:cTn>
                  </p:par>
                </p:childTnLst>
              </p:cTn>
              <p:nextCondLst>
                <p:cond evt="onClick" delay="0">
                  <p:tgtEl>
                    <p:spTgt spid="9"/>
                  </p:tgtEl>
                </p:cond>
              </p:nextCondLst>
            </p:seq>
            <p:audio>
              <p:cMediaNode vol="10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51F19B3-820E-4F29-9301-061C690AC3E6}"/>
              </a:ext>
            </a:extLst>
          </p:cNvPr>
          <p:cNvSpPr/>
          <p:nvPr/>
        </p:nvSpPr>
        <p:spPr>
          <a:xfrm>
            <a:off x="184482" y="301125"/>
            <a:ext cx="2619511" cy="1015663"/>
          </a:xfrm>
          <a:prstGeom prst="rect">
            <a:avLst/>
          </a:prstGeom>
        </p:spPr>
        <p:txBody>
          <a:bodyPr wrap="square">
            <a:spAutoFit/>
          </a:bodyPr>
          <a:lstStyle/>
          <a:p>
            <a:pPr algn="ctr"/>
            <a:r>
              <a:rPr lang="es-MX" sz="2000" dirty="0">
                <a:latin typeface="Century Gothic" panose="020B0502020202020204" pitchFamily="34" charset="0"/>
                <a:ea typeface="Times New Roman" panose="02020603050405020304" pitchFamily="18" charset="0"/>
              </a:rPr>
              <a:t>Investigación de desarrollo tecnológico </a:t>
            </a:r>
            <a:endParaRPr lang="es-ES" sz="2000" dirty="0">
              <a:latin typeface="Century Gothic" panose="020B0502020202020204" pitchFamily="34" charset="0"/>
            </a:endParaRPr>
          </a:p>
        </p:txBody>
      </p:sp>
      <p:sp>
        <p:nvSpPr>
          <p:cNvPr id="3" name="Rectángulo 2">
            <a:extLst>
              <a:ext uri="{FF2B5EF4-FFF2-40B4-BE49-F238E27FC236}">
                <a16:creationId xmlns:a16="http://schemas.microsoft.com/office/drawing/2014/main" id="{069954DD-3072-460F-8335-D5F17DC81EA6}"/>
              </a:ext>
            </a:extLst>
          </p:cNvPr>
          <p:cNvSpPr/>
          <p:nvPr/>
        </p:nvSpPr>
        <p:spPr>
          <a:xfrm>
            <a:off x="5225310" y="547346"/>
            <a:ext cx="2148345" cy="523220"/>
          </a:xfrm>
          <a:prstGeom prst="rect">
            <a:avLst/>
          </a:prstGeom>
        </p:spPr>
        <p:txBody>
          <a:bodyPr wrap="none">
            <a:spAutoFit/>
          </a:bodyPr>
          <a:lstStyle/>
          <a:p>
            <a:r>
              <a:rPr lang="es-MX" sz="2800" dirty="0">
                <a:latin typeface="Century Gothic" panose="020B0502020202020204" pitchFamily="34" charset="0"/>
                <a:ea typeface="Times New Roman" panose="02020603050405020304" pitchFamily="18" charset="0"/>
              </a:rPr>
              <a:t>Tres etapas</a:t>
            </a:r>
            <a:endParaRPr lang="es-ES" sz="2800" dirty="0">
              <a:latin typeface="Century Gothic" panose="020B0502020202020204" pitchFamily="34" charset="0"/>
            </a:endParaRPr>
          </a:p>
        </p:txBody>
      </p:sp>
      <p:sp>
        <p:nvSpPr>
          <p:cNvPr id="4" name="Rectángulo 3">
            <a:extLst>
              <a:ext uri="{FF2B5EF4-FFF2-40B4-BE49-F238E27FC236}">
                <a16:creationId xmlns:a16="http://schemas.microsoft.com/office/drawing/2014/main" id="{81D89FC9-DEFA-401E-BC27-48041590A1C7}"/>
              </a:ext>
            </a:extLst>
          </p:cNvPr>
          <p:cNvSpPr/>
          <p:nvPr/>
        </p:nvSpPr>
        <p:spPr>
          <a:xfrm>
            <a:off x="1619337" y="6290385"/>
            <a:ext cx="1249060" cy="396199"/>
          </a:xfrm>
          <a:prstGeom prst="rect">
            <a:avLst/>
          </a:prstGeom>
        </p:spPr>
        <p:txBody>
          <a:bodyPr wrap="square">
            <a:spAutoFit/>
          </a:bodyPr>
          <a:lstStyle/>
          <a:p>
            <a:pPr lvl="0" algn="ctr">
              <a:lnSpc>
                <a:spcPct val="107000"/>
              </a:lnSpc>
              <a:spcBef>
                <a:spcPts val="1200"/>
              </a:spcBef>
              <a:spcAft>
                <a:spcPts val="1200"/>
              </a:spcAft>
            </a:pPr>
            <a:r>
              <a:rPr lang="es-MX" sz="2000" b="1" dirty="0">
                <a:solidFill>
                  <a:srgbClr val="000000"/>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DISEÑO</a:t>
            </a:r>
            <a:endParaRPr lang="es-ES" b="1" dirty="0">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37A132C4-77E7-429C-BC8A-C3A2EB5118C8}"/>
              </a:ext>
            </a:extLst>
          </p:cNvPr>
          <p:cNvSpPr/>
          <p:nvPr/>
        </p:nvSpPr>
        <p:spPr>
          <a:xfrm>
            <a:off x="923804" y="2258674"/>
            <a:ext cx="2619511" cy="1015663"/>
          </a:xfrm>
          <a:prstGeom prst="rect">
            <a:avLst/>
          </a:prstGeom>
        </p:spPr>
        <p:txBody>
          <a:bodyPr wrap="square">
            <a:spAutoFit/>
          </a:bodyPr>
          <a:lstStyle/>
          <a:p>
            <a:pPr algn="ctr"/>
            <a:r>
              <a:rPr lang="es-MX" sz="2000" dirty="0">
                <a:latin typeface="Century Gothic" panose="020B0502020202020204" pitchFamily="34" charset="0"/>
                <a:ea typeface="Times New Roman" panose="02020603050405020304" pitchFamily="18" charset="0"/>
              </a:rPr>
              <a:t>Necesidad de la unificación de criterios</a:t>
            </a:r>
            <a:endParaRPr lang="es-ES" sz="2000" dirty="0">
              <a:latin typeface="Century Gothic" panose="020B0502020202020204" pitchFamily="34" charset="0"/>
            </a:endParaRPr>
          </a:p>
        </p:txBody>
      </p:sp>
      <p:sp>
        <p:nvSpPr>
          <p:cNvPr id="6" name="Rectángulo 5">
            <a:extLst>
              <a:ext uri="{FF2B5EF4-FFF2-40B4-BE49-F238E27FC236}">
                <a16:creationId xmlns:a16="http://schemas.microsoft.com/office/drawing/2014/main" id="{9B5D243D-0565-40F9-A7DD-78448CC82357}"/>
              </a:ext>
            </a:extLst>
          </p:cNvPr>
          <p:cNvSpPr/>
          <p:nvPr/>
        </p:nvSpPr>
        <p:spPr>
          <a:xfrm>
            <a:off x="692943" y="3966753"/>
            <a:ext cx="3081232" cy="1631216"/>
          </a:xfrm>
          <a:prstGeom prst="rect">
            <a:avLst/>
          </a:prstGeom>
        </p:spPr>
        <p:txBody>
          <a:bodyPr wrap="square">
            <a:spAutoFit/>
          </a:bodyPr>
          <a:lstStyle/>
          <a:p>
            <a:pPr algn="ctr"/>
            <a:r>
              <a:rPr lang="es-MX" sz="2000" dirty="0">
                <a:latin typeface="Century Gothic" panose="020B0502020202020204" pitchFamily="34" charset="0"/>
                <a:ea typeface="Times New Roman" panose="02020603050405020304" pitchFamily="18" charset="0"/>
              </a:rPr>
              <a:t>Criterios personales, experiencias profesionales y auxiliándose de la bibliografía consultada </a:t>
            </a:r>
            <a:endParaRPr lang="es-ES" sz="2000" dirty="0">
              <a:latin typeface="Century Gothic" panose="020B0502020202020204" pitchFamily="34" charset="0"/>
            </a:endParaRPr>
          </a:p>
        </p:txBody>
      </p:sp>
      <p:cxnSp>
        <p:nvCxnSpPr>
          <p:cNvPr id="8" name="Conector recto de flecha 7">
            <a:extLst>
              <a:ext uri="{FF2B5EF4-FFF2-40B4-BE49-F238E27FC236}">
                <a16:creationId xmlns:a16="http://schemas.microsoft.com/office/drawing/2014/main" id="{0292D111-14B8-4A74-A939-CD02AD112D8A}"/>
              </a:ext>
            </a:extLst>
          </p:cNvPr>
          <p:cNvCxnSpPr/>
          <p:nvPr/>
        </p:nvCxnSpPr>
        <p:spPr>
          <a:xfrm>
            <a:off x="2952206" y="808957"/>
            <a:ext cx="19855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0980370C-C4AE-4428-A8C1-5F1D2A41DDAC}"/>
              </a:ext>
            </a:extLst>
          </p:cNvPr>
          <p:cNvCxnSpPr/>
          <p:nvPr/>
        </p:nvCxnSpPr>
        <p:spPr>
          <a:xfrm>
            <a:off x="6299482" y="1070566"/>
            <a:ext cx="0" cy="616515"/>
          </a:xfrm>
          <a:prstGeom prst="line">
            <a:avLst/>
          </a:prstGeom>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FB6D1A9C-DAB3-42A6-A1FD-FA1A511D3EA5}"/>
              </a:ext>
            </a:extLst>
          </p:cNvPr>
          <p:cNvCxnSpPr>
            <a:cxnSpLocks/>
          </p:cNvCxnSpPr>
          <p:nvPr/>
        </p:nvCxnSpPr>
        <p:spPr>
          <a:xfrm>
            <a:off x="2233560" y="1687081"/>
            <a:ext cx="4059796" cy="0"/>
          </a:xfrm>
          <a:prstGeom prst="line">
            <a:avLst/>
          </a:prstGeom>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C0BC73AC-D5B2-424F-AA37-99A11630451B}"/>
              </a:ext>
            </a:extLst>
          </p:cNvPr>
          <p:cNvCxnSpPr>
            <a:cxnSpLocks/>
          </p:cNvCxnSpPr>
          <p:nvPr/>
        </p:nvCxnSpPr>
        <p:spPr>
          <a:xfrm>
            <a:off x="2226453" y="1681787"/>
            <a:ext cx="0" cy="643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34411D36-7E94-49AA-B24E-437CD0450525}"/>
              </a:ext>
            </a:extLst>
          </p:cNvPr>
          <p:cNvCxnSpPr>
            <a:cxnSpLocks/>
          </p:cNvCxnSpPr>
          <p:nvPr/>
        </p:nvCxnSpPr>
        <p:spPr>
          <a:xfrm>
            <a:off x="2222097" y="3323351"/>
            <a:ext cx="0" cy="643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recto de flecha 18">
            <a:extLst>
              <a:ext uri="{FF2B5EF4-FFF2-40B4-BE49-F238E27FC236}">
                <a16:creationId xmlns:a16="http://schemas.microsoft.com/office/drawing/2014/main" id="{DC15C12D-5F41-47A2-91C3-B209DD341011}"/>
              </a:ext>
            </a:extLst>
          </p:cNvPr>
          <p:cNvCxnSpPr>
            <a:cxnSpLocks/>
          </p:cNvCxnSpPr>
          <p:nvPr/>
        </p:nvCxnSpPr>
        <p:spPr>
          <a:xfrm>
            <a:off x="2243867" y="5591938"/>
            <a:ext cx="0" cy="643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a:extLst>
              <a:ext uri="{FF2B5EF4-FFF2-40B4-BE49-F238E27FC236}">
                <a16:creationId xmlns:a16="http://schemas.microsoft.com/office/drawing/2014/main" id="{7D04754D-70FE-4F33-9CC5-FF9F30479897}"/>
              </a:ext>
            </a:extLst>
          </p:cNvPr>
          <p:cNvCxnSpPr/>
          <p:nvPr/>
        </p:nvCxnSpPr>
        <p:spPr>
          <a:xfrm>
            <a:off x="3117669" y="6488484"/>
            <a:ext cx="19855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20">
            <a:extLst>
              <a:ext uri="{FF2B5EF4-FFF2-40B4-BE49-F238E27FC236}">
                <a16:creationId xmlns:a16="http://schemas.microsoft.com/office/drawing/2014/main" id="{6AE375A5-B980-4330-A15A-43642BF62147}"/>
              </a:ext>
            </a:extLst>
          </p:cNvPr>
          <p:cNvSpPr/>
          <p:nvPr/>
        </p:nvSpPr>
        <p:spPr>
          <a:xfrm>
            <a:off x="5219185" y="6290385"/>
            <a:ext cx="2148341" cy="395236"/>
          </a:xfrm>
          <a:prstGeom prst="rect">
            <a:avLst/>
          </a:prstGeom>
        </p:spPr>
        <p:txBody>
          <a:bodyPr wrap="square">
            <a:spAutoFit/>
          </a:bodyPr>
          <a:lstStyle/>
          <a:p>
            <a:pPr lvl="0" algn="ctr">
              <a:lnSpc>
                <a:spcPct val="107000"/>
              </a:lnSpc>
              <a:spcBef>
                <a:spcPts val="1200"/>
              </a:spcBef>
              <a:spcAft>
                <a:spcPts val="1200"/>
              </a:spcAft>
            </a:pPr>
            <a:r>
              <a:rPr lang="es-MX" sz="2000" b="1" dirty="0">
                <a:solidFill>
                  <a:srgbClr val="000000"/>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APLICACIÓN</a:t>
            </a:r>
            <a:endParaRPr lang="es-ES" b="1" dirty="0">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2" name="Rectángulo 21">
            <a:extLst>
              <a:ext uri="{FF2B5EF4-FFF2-40B4-BE49-F238E27FC236}">
                <a16:creationId xmlns:a16="http://schemas.microsoft.com/office/drawing/2014/main" id="{650B868E-EC60-4A8C-A0D7-1898460DAA77}"/>
              </a:ext>
            </a:extLst>
          </p:cNvPr>
          <p:cNvSpPr/>
          <p:nvPr/>
        </p:nvSpPr>
        <p:spPr>
          <a:xfrm>
            <a:off x="5058191" y="5061427"/>
            <a:ext cx="2372172" cy="646331"/>
          </a:xfrm>
          <a:prstGeom prst="rect">
            <a:avLst/>
          </a:prstGeom>
        </p:spPr>
        <p:txBody>
          <a:bodyPr wrap="square">
            <a:spAutoFit/>
          </a:bodyPr>
          <a:lstStyle/>
          <a:p>
            <a:pPr algn="ctr"/>
            <a:r>
              <a:rPr lang="es-MX" dirty="0">
                <a:latin typeface="Century Gothic" panose="020B0502020202020204" pitchFamily="34" charset="0"/>
                <a:ea typeface="Times New Roman" panose="02020603050405020304" pitchFamily="18" charset="0"/>
              </a:rPr>
              <a:t>X FC "Félix Varela" de la UCM-SC</a:t>
            </a:r>
            <a:endParaRPr lang="es-ES" dirty="0">
              <a:latin typeface="Century Gothic" panose="020B0502020202020204" pitchFamily="34" charset="0"/>
            </a:endParaRPr>
          </a:p>
        </p:txBody>
      </p:sp>
      <p:sp>
        <p:nvSpPr>
          <p:cNvPr id="23" name="Rectángulo 22">
            <a:extLst>
              <a:ext uri="{FF2B5EF4-FFF2-40B4-BE49-F238E27FC236}">
                <a16:creationId xmlns:a16="http://schemas.microsoft.com/office/drawing/2014/main" id="{3CC44989-1E38-4E5E-8651-69BE6C8E5C56}"/>
              </a:ext>
            </a:extLst>
          </p:cNvPr>
          <p:cNvSpPr/>
          <p:nvPr/>
        </p:nvSpPr>
        <p:spPr>
          <a:xfrm>
            <a:off x="5384907" y="4061963"/>
            <a:ext cx="1718740" cy="369332"/>
          </a:xfrm>
          <a:prstGeom prst="rect">
            <a:avLst/>
          </a:prstGeom>
        </p:spPr>
        <p:txBody>
          <a:bodyPr wrap="none">
            <a:spAutoFit/>
          </a:bodyPr>
          <a:lstStyle/>
          <a:p>
            <a:pPr algn="ctr"/>
            <a:r>
              <a:rPr lang="es-MX" dirty="0">
                <a:latin typeface="Century Gothic" panose="020B0502020202020204" pitchFamily="34" charset="0"/>
                <a:ea typeface="Times New Roman" panose="02020603050405020304" pitchFamily="18" charset="0"/>
              </a:rPr>
              <a:t>14 profesores </a:t>
            </a:r>
            <a:endParaRPr lang="es-ES" dirty="0">
              <a:latin typeface="Century Gothic" panose="020B0502020202020204" pitchFamily="34" charset="0"/>
            </a:endParaRPr>
          </a:p>
        </p:txBody>
      </p:sp>
      <p:sp>
        <p:nvSpPr>
          <p:cNvPr id="24" name="Rectángulo 23">
            <a:extLst>
              <a:ext uri="{FF2B5EF4-FFF2-40B4-BE49-F238E27FC236}">
                <a16:creationId xmlns:a16="http://schemas.microsoft.com/office/drawing/2014/main" id="{40F62DD7-85C4-4AA7-94DC-2FF84F32549D}"/>
              </a:ext>
            </a:extLst>
          </p:cNvPr>
          <p:cNvSpPr/>
          <p:nvPr/>
        </p:nvSpPr>
        <p:spPr>
          <a:xfrm>
            <a:off x="5517155" y="3160532"/>
            <a:ext cx="1454244" cy="369332"/>
          </a:xfrm>
          <a:prstGeom prst="rect">
            <a:avLst/>
          </a:prstGeom>
        </p:spPr>
        <p:txBody>
          <a:bodyPr wrap="none">
            <a:spAutoFit/>
          </a:bodyPr>
          <a:lstStyle/>
          <a:p>
            <a:pPr algn="ctr"/>
            <a:r>
              <a:rPr lang="es-MX" dirty="0">
                <a:latin typeface="Century Gothic" panose="020B0502020202020204" pitchFamily="34" charset="0"/>
                <a:ea typeface="Times New Roman" panose="02020603050405020304" pitchFamily="18" charset="0"/>
              </a:rPr>
              <a:t>7 tribunales</a:t>
            </a:r>
            <a:endParaRPr lang="es-ES" dirty="0">
              <a:latin typeface="Century Gothic" panose="020B0502020202020204" pitchFamily="34" charset="0"/>
            </a:endParaRPr>
          </a:p>
        </p:txBody>
      </p:sp>
      <p:sp>
        <p:nvSpPr>
          <p:cNvPr id="25" name="Rectángulo 24">
            <a:extLst>
              <a:ext uri="{FF2B5EF4-FFF2-40B4-BE49-F238E27FC236}">
                <a16:creationId xmlns:a16="http://schemas.microsoft.com/office/drawing/2014/main" id="{EFBD8544-59B6-4CC1-BC28-1D05B4CF8842}"/>
              </a:ext>
            </a:extLst>
          </p:cNvPr>
          <p:cNvSpPr/>
          <p:nvPr/>
        </p:nvSpPr>
        <p:spPr>
          <a:xfrm>
            <a:off x="4890783" y="1780375"/>
            <a:ext cx="2619510" cy="923330"/>
          </a:xfrm>
          <a:prstGeom prst="rect">
            <a:avLst/>
          </a:prstGeom>
        </p:spPr>
        <p:txBody>
          <a:bodyPr wrap="square">
            <a:spAutoFit/>
          </a:bodyPr>
          <a:lstStyle/>
          <a:p>
            <a:pPr algn="ctr"/>
            <a:r>
              <a:rPr lang="es-MX" dirty="0">
                <a:latin typeface="Century Gothic" panose="020B0502020202020204" pitchFamily="34" charset="0"/>
                <a:ea typeface="Times New Roman" panose="02020603050405020304" pitchFamily="18" charset="0"/>
              </a:rPr>
              <a:t>20 clases presentadas por los estudiantes</a:t>
            </a:r>
            <a:endParaRPr lang="es-ES" dirty="0">
              <a:latin typeface="Century Gothic" panose="020B0502020202020204" pitchFamily="34" charset="0"/>
            </a:endParaRPr>
          </a:p>
        </p:txBody>
      </p:sp>
      <p:cxnSp>
        <p:nvCxnSpPr>
          <p:cNvPr id="26" name="Conector recto de flecha 25">
            <a:extLst>
              <a:ext uri="{FF2B5EF4-FFF2-40B4-BE49-F238E27FC236}">
                <a16:creationId xmlns:a16="http://schemas.microsoft.com/office/drawing/2014/main" id="{F5C6E784-567C-4517-A866-304C082E79D2}"/>
              </a:ext>
            </a:extLst>
          </p:cNvPr>
          <p:cNvCxnSpPr>
            <a:cxnSpLocks/>
            <a:endCxn id="22" idx="2"/>
          </p:cNvCxnSpPr>
          <p:nvPr/>
        </p:nvCxnSpPr>
        <p:spPr>
          <a:xfrm flipV="1">
            <a:off x="6244277" y="5707758"/>
            <a:ext cx="0" cy="527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recto de flecha 28">
            <a:extLst>
              <a:ext uri="{FF2B5EF4-FFF2-40B4-BE49-F238E27FC236}">
                <a16:creationId xmlns:a16="http://schemas.microsoft.com/office/drawing/2014/main" id="{23CFA92A-3C81-4E6D-B1E7-D0A7059F7694}"/>
              </a:ext>
            </a:extLst>
          </p:cNvPr>
          <p:cNvCxnSpPr>
            <a:cxnSpLocks/>
          </p:cNvCxnSpPr>
          <p:nvPr/>
        </p:nvCxnSpPr>
        <p:spPr>
          <a:xfrm flipV="1">
            <a:off x="6240154" y="4518570"/>
            <a:ext cx="0" cy="527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recto de flecha 29">
            <a:extLst>
              <a:ext uri="{FF2B5EF4-FFF2-40B4-BE49-F238E27FC236}">
                <a16:creationId xmlns:a16="http://schemas.microsoft.com/office/drawing/2014/main" id="{26034563-905F-49EA-B929-6C57F3B8C912}"/>
              </a:ext>
            </a:extLst>
          </p:cNvPr>
          <p:cNvCxnSpPr>
            <a:cxnSpLocks/>
          </p:cNvCxnSpPr>
          <p:nvPr/>
        </p:nvCxnSpPr>
        <p:spPr>
          <a:xfrm flipV="1">
            <a:off x="6232534" y="3596550"/>
            <a:ext cx="0" cy="527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a:extLst>
              <a:ext uri="{FF2B5EF4-FFF2-40B4-BE49-F238E27FC236}">
                <a16:creationId xmlns:a16="http://schemas.microsoft.com/office/drawing/2014/main" id="{90A3B5C3-347B-4B95-B6BC-D7092C51D714}"/>
              </a:ext>
            </a:extLst>
          </p:cNvPr>
          <p:cNvCxnSpPr>
            <a:cxnSpLocks/>
          </p:cNvCxnSpPr>
          <p:nvPr/>
        </p:nvCxnSpPr>
        <p:spPr>
          <a:xfrm flipV="1">
            <a:off x="6254629" y="2632950"/>
            <a:ext cx="0" cy="527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a:extLst>
              <a:ext uri="{FF2B5EF4-FFF2-40B4-BE49-F238E27FC236}">
                <a16:creationId xmlns:a16="http://schemas.microsoft.com/office/drawing/2014/main" id="{0F6BE8C0-9D05-4EA2-9F64-9A43EE55D086}"/>
              </a:ext>
            </a:extLst>
          </p:cNvPr>
          <p:cNvCxnSpPr>
            <a:cxnSpLocks/>
          </p:cNvCxnSpPr>
          <p:nvPr/>
        </p:nvCxnSpPr>
        <p:spPr>
          <a:xfrm>
            <a:off x="7367526" y="6476627"/>
            <a:ext cx="16621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ángulo 34">
            <a:extLst>
              <a:ext uri="{FF2B5EF4-FFF2-40B4-BE49-F238E27FC236}">
                <a16:creationId xmlns:a16="http://schemas.microsoft.com/office/drawing/2014/main" id="{9BDA15C4-6F92-452D-B48C-98EEAF6B9B5E}"/>
              </a:ext>
            </a:extLst>
          </p:cNvPr>
          <p:cNvSpPr/>
          <p:nvPr/>
        </p:nvSpPr>
        <p:spPr>
          <a:xfrm>
            <a:off x="9212065" y="6243674"/>
            <a:ext cx="2148341" cy="395236"/>
          </a:xfrm>
          <a:prstGeom prst="rect">
            <a:avLst/>
          </a:prstGeom>
        </p:spPr>
        <p:txBody>
          <a:bodyPr wrap="square">
            <a:spAutoFit/>
          </a:bodyPr>
          <a:lstStyle/>
          <a:p>
            <a:pPr lvl="0" algn="ctr">
              <a:lnSpc>
                <a:spcPct val="107000"/>
              </a:lnSpc>
              <a:spcBef>
                <a:spcPts val="1200"/>
              </a:spcBef>
              <a:spcAft>
                <a:spcPts val="1200"/>
              </a:spcAft>
            </a:pPr>
            <a:r>
              <a:rPr lang="es-MX" sz="2000" b="1" dirty="0">
                <a:solidFill>
                  <a:srgbClr val="000000"/>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VALIDACIÓN</a:t>
            </a:r>
            <a:endParaRPr lang="es-ES" b="1" dirty="0">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36" name="Conector recto de flecha 35">
            <a:extLst>
              <a:ext uri="{FF2B5EF4-FFF2-40B4-BE49-F238E27FC236}">
                <a16:creationId xmlns:a16="http://schemas.microsoft.com/office/drawing/2014/main" id="{78C2197C-32BF-4EA3-B468-588E7CD4A45C}"/>
              </a:ext>
            </a:extLst>
          </p:cNvPr>
          <p:cNvCxnSpPr>
            <a:cxnSpLocks/>
          </p:cNvCxnSpPr>
          <p:nvPr/>
        </p:nvCxnSpPr>
        <p:spPr>
          <a:xfrm flipV="1">
            <a:off x="10236392" y="5649848"/>
            <a:ext cx="0" cy="527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ángulo 36">
            <a:extLst>
              <a:ext uri="{FF2B5EF4-FFF2-40B4-BE49-F238E27FC236}">
                <a16:creationId xmlns:a16="http://schemas.microsoft.com/office/drawing/2014/main" id="{4EE607BB-B0FF-413B-868D-90DFFC235F2F}"/>
              </a:ext>
            </a:extLst>
          </p:cNvPr>
          <p:cNvSpPr/>
          <p:nvPr/>
        </p:nvSpPr>
        <p:spPr>
          <a:xfrm>
            <a:off x="8695778" y="4963051"/>
            <a:ext cx="3081227" cy="646331"/>
          </a:xfrm>
          <a:prstGeom prst="rect">
            <a:avLst/>
          </a:prstGeom>
        </p:spPr>
        <p:txBody>
          <a:bodyPr wrap="square">
            <a:spAutoFit/>
          </a:bodyPr>
          <a:lstStyle/>
          <a:p>
            <a:pPr algn="ctr"/>
            <a:r>
              <a:rPr lang="es-MX" dirty="0">
                <a:latin typeface="Century Gothic" panose="020B0502020202020204" pitchFamily="34" charset="0"/>
                <a:ea typeface="Times New Roman" panose="02020603050405020304" pitchFamily="18" charset="0"/>
              </a:rPr>
              <a:t>Aplicación de la encuesta</a:t>
            </a:r>
            <a:endParaRPr lang="es-ES" dirty="0">
              <a:latin typeface="Century Gothic" panose="020B0502020202020204" pitchFamily="34" charset="0"/>
            </a:endParaRPr>
          </a:p>
        </p:txBody>
      </p:sp>
      <p:cxnSp>
        <p:nvCxnSpPr>
          <p:cNvPr id="38" name="Conector recto de flecha 37">
            <a:extLst>
              <a:ext uri="{FF2B5EF4-FFF2-40B4-BE49-F238E27FC236}">
                <a16:creationId xmlns:a16="http://schemas.microsoft.com/office/drawing/2014/main" id="{1DB224BE-7DCE-49FB-B7A0-47085B5F46E2}"/>
              </a:ext>
            </a:extLst>
          </p:cNvPr>
          <p:cNvCxnSpPr>
            <a:cxnSpLocks/>
          </p:cNvCxnSpPr>
          <p:nvPr/>
        </p:nvCxnSpPr>
        <p:spPr>
          <a:xfrm flipV="1">
            <a:off x="10232133" y="4335941"/>
            <a:ext cx="0" cy="527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Rectángulo 38">
            <a:extLst>
              <a:ext uri="{FF2B5EF4-FFF2-40B4-BE49-F238E27FC236}">
                <a16:creationId xmlns:a16="http://schemas.microsoft.com/office/drawing/2014/main" id="{E4995F45-BF01-41AE-8C48-5574412BA67D}"/>
              </a:ext>
            </a:extLst>
          </p:cNvPr>
          <p:cNvSpPr/>
          <p:nvPr/>
        </p:nvSpPr>
        <p:spPr>
          <a:xfrm>
            <a:off x="8691519" y="3694864"/>
            <a:ext cx="3081227" cy="646331"/>
          </a:xfrm>
          <a:prstGeom prst="rect">
            <a:avLst/>
          </a:prstGeom>
        </p:spPr>
        <p:txBody>
          <a:bodyPr wrap="square">
            <a:spAutoFit/>
          </a:bodyPr>
          <a:lstStyle/>
          <a:p>
            <a:pPr algn="ctr"/>
            <a:r>
              <a:rPr lang="es-MX" dirty="0">
                <a:latin typeface="Century Gothic" panose="020B0502020202020204" pitchFamily="34" charset="0"/>
                <a:ea typeface="Times New Roman" panose="02020603050405020304" pitchFamily="18" charset="0"/>
              </a:rPr>
              <a:t>Procesamiento de los datos</a:t>
            </a:r>
            <a:endParaRPr lang="es-ES" dirty="0">
              <a:latin typeface="Century Gothic" panose="020B0502020202020204" pitchFamily="34" charset="0"/>
            </a:endParaRPr>
          </a:p>
        </p:txBody>
      </p:sp>
      <p:sp>
        <p:nvSpPr>
          <p:cNvPr id="40" name="Rectángulo 39">
            <a:extLst>
              <a:ext uri="{FF2B5EF4-FFF2-40B4-BE49-F238E27FC236}">
                <a16:creationId xmlns:a16="http://schemas.microsoft.com/office/drawing/2014/main" id="{288DF157-3ED2-4DEC-A4C7-5CCC887EE74B}"/>
              </a:ext>
            </a:extLst>
          </p:cNvPr>
          <p:cNvSpPr/>
          <p:nvPr/>
        </p:nvSpPr>
        <p:spPr>
          <a:xfrm>
            <a:off x="9214437" y="1973411"/>
            <a:ext cx="1662174" cy="923330"/>
          </a:xfrm>
          <a:prstGeom prst="rect">
            <a:avLst/>
          </a:prstGeom>
        </p:spPr>
        <p:txBody>
          <a:bodyPr wrap="square">
            <a:spAutoFit/>
          </a:bodyPr>
          <a:lstStyle/>
          <a:p>
            <a:pPr algn="ctr"/>
            <a:r>
              <a:rPr lang="es-MX" dirty="0">
                <a:latin typeface="Century Gothic" panose="020B0502020202020204" pitchFamily="34" charset="0"/>
                <a:ea typeface="Times New Roman" panose="02020603050405020304" pitchFamily="18" charset="0"/>
              </a:rPr>
              <a:t>Apego a las normas éticas</a:t>
            </a:r>
            <a:endParaRPr lang="es-ES" dirty="0">
              <a:latin typeface="Century Gothic" panose="020B0502020202020204" pitchFamily="34" charset="0"/>
            </a:endParaRPr>
          </a:p>
        </p:txBody>
      </p:sp>
      <p:sp>
        <p:nvSpPr>
          <p:cNvPr id="41" name="Rectángulo 40">
            <a:extLst>
              <a:ext uri="{FF2B5EF4-FFF2-40B4-BE49-F238E27FC236}">
                <a16:creationId xmlns:a16="http://schemas.microsoft.com/office/drawing/2014/main" id="{049D9484-A10D-41ED-9A7F-F56563B9B0E8}"/>
              </a:ext>
            </a:extLst>
          </p:cNvPr>
          <p:cNvSpPr/>
          <p:nvPr/>
        </p:nvSpPr>
        <p:spPr>
          <a:xfrm>
            <a:off x="8187027" y="135286"/>
            <a:ext cx="3716995" cy="1200329"/>
          </a:xfrm>
          <a:prstGeom prst="rect">
            <a:avLst/>
          </a:prstGeom>
        </p:spPr>
        <p:txBody>
          <a:bodyPr wrap="square">
            <a:spAutoFit/>
          </a:bodyPr>
          <a:lstStyle/>
          <a:p>
            <a:pPr algn="ctr"/>
            <a:r>
              <a:rPr lang="es-MX" sz="3600" b="1" dirty="0">
                <a:effectLst>
                  <a:outerShdw blurRad="38100" dist="38100" dir="2700000" algn="tl">
                    <a:srgbClr val="000000">
                      <a:alpha val="43137"/>
                    </a:srgbClr>
                  </a:outerShdw>
                </a:effectLst>
                <a:latin typeface="Century Gothic" panose="020B0502020202020204" pitchFamily="34" charset="0"/>
              </a:rPr>
              <a:t>Diseño metodológico</a:t>
            </a:r>
          </a:p>
        </p:txBody>
      </p:sp>
      <p:pic>
        <p:nvPicPr>
          <p:cNvPr id="9"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46891" y="6071752"/>
            <a:ext cx="739080" cy="739080"/>
          </a:xfrm>
          <a:prstGeom prst="rect">
            <a:avLst/>
          </a:prstGeom>
        </p:spPr>
      </p:pic>
    </p:spTree>
    <p:extLst>
      <p:ext uri="{BB962C8B-B14F-4D97-AF65-F5344CB8AC3E}">
        <p14:creationId xmlns:p14="http://schemas.microsoft.com/office/powerpoint/2010/main" val="3376956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471"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EEA65EE-1ADF-43B6-9629-C27100AEB32D}"/>
              </a:ext>
            </a:extLst>
          </p:cNvPr>
          <p:cNvGraphicFramePr>
            <a:graphicFrameLocks noGrp="1"/>
          </p:cNvGraphicFramePr>
          <p:nvPr>
            <p:extLst>
              <p:ext uri="{D42A27DB-BD31-4B8C-83A1-F6EECF244321}">
                <p14:modId xmlns:p14="http://schemas.microsoft.com/office/powerpoint/2010/main" val="3075700775"/>
              </p:ext>
            </p:extLst>
          </p:nvPr>
        </p:nvGraphicFramePr>
        <p:xfrm>
          <a:off x="346088" y="355987"/>
          <a:ext cx="11499824" cy="6300000"/>
        </p:xfrm>
        <a:graphic>
          <a:graphicData uri="http://schemas.openxmlformats.org/drawingml/2006/table">
            <a:tbl>
              <a:tblPr firstRow="1" firstCol="1" bandRow="1">
                <a:tableStyleId>{5940675A-B579-460E-94D1-54222C63F5DA}</a:tableStyleId>
              </a:tblPr>
              <a:tblGrid>
                <a:gridCol w="9430989">
                  <a:extLst>
                    <a:ext uri="{9D8B030D-6E8A-4147-A177-3AD203B41FA5}">
                      <a16:colId xmlns:a16="http://schemas.microsoft.com/office/drawing/2014/main" val="847090445"/>
                    </a:ext>
                  </a:extLst>
                </a:gridCol>
                <a:gridCol w="784277">
                  <a:extLst>
                    <a:ext uri="{9D8B030D-6E8A-4147-A177-3AD203B41FA5}">
                      <a16:colId xmlns:a16="http://schemas.microsoft.com/office/drawing/2014/main" val="1150670713"/>
                    </a:ext>
                  </a:extLst>
                </a:gridCol>
                <a:gridCol w="670679">
                  <a:extLst>
                    <a:ext uri="{9D8B030D-6E8A-4147-A177-3AD203B41FA5}">
                      <a16:colId xmlns:a16="http://schemas.microsoft.com/office/drawing/2014/main" val="671967674"/>
                    </a:ext>
                  </a:extLst>
                </a:gridCol>
                <a:gridCol w="613879">
                  <a:extLst>
                    <a:ext uri="{9D8B030D-6E8A-4147-A177-3AD203B41FA5}">
                      <a16:colId xmlns:a16="http://schemas.microsoft.com/office/drawing/2014/main" val="1921015006"/>
                    </a:ext>
                  </a:extLst>
                </a:gridCol>
              </a:tblGrid>
              <a:tr h="180000">
                <a:tc>
                  <a:txBody>
                    <a:bodyPr/>
                    <a:lstStyle/>
                    <a:p>
                      <a:pPr algn="ctr">
                        <a:lnSpc>
                          <a:spcPct val="107000"/>
                        </a:lnSpc>
                        <a:spcAft>
                          <a:spcPts val="0"/>
                        </a:spcAft>
                      </a:pPr>
                      <a:r>
                        <a:rPr lang="es-MX" sz="1050">
                          <a:effectLst/>
                        </a:rPr>
                        <a:t>Ítem</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RS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RcI</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NR</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2939159625"/>
                  </a:ext>
                </a:extLst>
              </a:tr>
              <a:tr h="180000">
                <a:tc>
                  <a:txBody>
                    <a:bodyPr/>
                    <a:lstStyle/>
                    <a:p>
                      <a:pPr algn="ctr">
                        <a:lnSpc>
                          <a:spcPct val="107000"/>
                        </a:lnSpc>
                        <a:spcAft>
                          <a:spcPts val="0"/>
                        </a:spcAft>
                      </a:pPr>
                      <a:r>
                        <a:rPr lang="es-MX" sz="1050" dirty="0">
                          <a:effectLst/>
                        </a:rPr>
                        <a:t>1.Evaluación del informe escrito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gridSpan="3">
                  <a:txBody>
                    <a:bodyPr/>
                    <a:lstStyle/>
                    <a:p>
                      <a:pPr algn="ctr">
                        <a:lnSpc>
                          <a:spcPct val="107000"/>
                        </a:lnSpc>
                        <a:spcAft>
                          <a:spcPts val="0"/>
                        </a:spcAft>
                      </a:pPr>
                      <a:r>
                        <a:rPr lang="es-MX" sz="1050">
                          <a:effectLst/>
                        </a:rPr>
                        <a:t>Total: 30 puntos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668406480"/>
                  </a:ext>
                </a:extLst>
              </a:tr>
              <a:tr h="180000">
                <a:tc>
                  <a:txBody>
                    <a:bodyPr/>
                    <a:lstStyle/>
                    <a:p>
                      <a:pPr>
                        <a:lnSpc>
                          <a:spcPct val="107000"/>
                        </a:lnSpc>
                        <a:spcAft>
                          <a:spcPts val="0"/>
                        </a:spcAft>
                      </a:pPr>
                      <a:r>
                        <a:rPr lang="es-MX" sz="1050">
                          <a:effectLst/>
                        </a:rPr>
                        <a:t>1.1.Portada: Créditos generales: Universidad, Facultad, Nombre del Evento, Nombre y Apellidos de autor, Carrera, Año académico, Ayudantía, Nombre y apellidos del tutor</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2630858472"/>
                  </a:ext>
                </a:extLst>
              </a:tr>
              <a:tr h="180000">
                <a:tc>
                  <a:txBody>
                    <a:bodyPr/>
                    <a:lstStyle/>
                    <a:p>
                      <a:pPr>
                        <a:lnSpc>
                          <a:spcPct val="107000"/>
                        </a:lnSpc>
                        <a:spcAft>
                          <a:spcPts val="0"/>
                        </a:spcAft>
                      </a:pPr>
                      <a:r>
                        <a:rPr lang="es-MX" sz="1050">
                          <a:effectLst/>
                        </a:rPr>
                        <a:t>1.2.Formato del documento: Fuente Arial 12, interlineado 1.5 puntos, tamaño carta, alineación justificada.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109402507"/>
                  </a:ext>
                </a:extLst>
              </a:tr>
              <a:tr h="180000">
                <a:tc>
                  <a:txBody>
                    <a:bodyPr/>
                    <a:lstStyle/>
                    <a:p>
                      <a:pPr algn="just">
                        <a:lnSpc>
                          <a:spcPct val="107000"/>
                        </a:lnSpc>
                        <a:spcAft>
                          <a:spcPts val="0"/>
                        </a:spcAft>
                      </a:pPr>
                      <a:r>
                        <a:rPr lang="es-MX" sz="1050">
                          <a:effectLst/>
                        </a:rPr>
                        <a:t>1.3.Ubicación del tema en el plan de estudios (2 puntos):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extLst>
                  <a:ext uri="{0D108BD9-81ED-4DB2-BD59-A6C34878D82A}">
                    <a16:rowId xmlns:a16="http://schemas.microsoft.com/office/drawing/2014/main" val="3837041486"/>
                  </a:ext>
                </a:extLst>
              </a:tr>
              <a:tr h="180000">
                <a:tc>
                  <a:txBody>
                    <a:bodyPr/>
                    <a:lstStyle/>
                    <a:p>
                      <a:pPr marL="342900" lvl="0" indent="-342900" algn="just">
                        <a:lnSpc>
                          <a:spcPct val="107000"/>
                        </a:lnSpc>
                        <a:spcAft>
                          <a:spcPts val="0"/>
                        </a:spcAft>
                        <a:buFont typeface="+mj-lt"/>
                        <a:buAutoNum type="alphaLcParenR"/>
                      </a:pPr>
                      <a:r>
                        <a:rPr lang="es-MX" sz="1050">
                          <a:effectLst/>
                        </a:rPr>
                        <a:t>Disciplina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3478621590"/>
                  </a:ext>
                </a:extLst>
              </a:tr>
              <a:tr h="180000">
                <a:tc>
                  <a:txBody>
                    <a:bodyPr/>
                    <a:lstStyle/>
                    <a:p>
                      <a:pPr marL="342900" lvl="0" indent="-342900" algn="just">
                        <a:lnSpc>
                          <a:spcPct val="107000"/>
                        </a:lnSpc>
                        <a:spcAft>
                          <a:spcPts val="0"/>
                        </a:spcAft>
                        <a:buFont typeface="+mj-lt"/>
                        <a:buAutoNum type="alphaLcParenR"/>
                      </a:pPr>
                      <a:r>
                        <a:rPr lang="es-MX" sz="1050">
                          <a:effectLst/>
                        </a:rPr>
                        <a:t>Asignatura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1546012636"/>
                  </a:ext>
                </a:extLst>
              </a:tr>
              <a:tr h="180000">
                <a:tc>
                  <a:txBody>
                    <a:bodyPr/>
                    <a:lstStyle/>
                    <a:p>
                      <a:pPr marL="342900" lvl="0" indent="-342900" algn="just">
                        <a:lnSpc>
                          <a:spcPct val="107000"/>
                        </a:lnSpc>
                        <a:spcAft>
                          <a:spcPts val="0"/>
                        </a:spcAft>
                        <a:buFont typeface="+mj-lt"/>
                        <a:buAutoNum type="alphaLcParenR"/>
                      </a:pPr>
                      <a:r>
                        <a:rPr lang="es-MX" sz="1050">
                          <a:effectLst/>
                        </a:rPr>
                        <a:t>Unidad temática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1490947653"/>
                  </a:ext>
                </a:extLst>
              </a:tr>
              <a:tr h="180000">
                <a:tc>
                  <a:txBody>
                    <a:bodyPr/>
                    <a:lstStyle/>
                    <a:p>
                      <a:pPr marL="342900" lvl="0" indent="-342900" algn="just">
                        <a:lnSpc>
                          <a:spcPct val="107000"/>
                        </a:lnSpc>
                        <a:spcAft>
                          <a:spcPts val="0"/>
                        </a:spcAft>
                        <a:buFont typeface="+mj-lt"/>
                        <a:buAutoNum type="alphaLcParenR"/>
                      </a:pPr>
                      <a:r>
                        <a:rPr lang="es-MX" sz="1050">
                          <a:effectLst/>
                        </a:rPr>
                        <a:t>Tema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2695648005"/>
                  </a:ext>
                </a:extLst>
              </a:tr>
              <a:tr h="180000">
                <a:tc>
                  <a:txBody>
                    <a:bodyPr/>
                    <a:lstStyle/>
                    <a:p>
                      <a:pPr algn="just">
                        <a:lnSpc>
                          <a:spcPct val="107000"/>
                        </a:lnSpc>
                        <a:spcAft>
                          <a:spcPts val="0"/>
                        </a:spcAft>
                      </a:pPr>
                      <a:r>
                        <a:rPr lang="es-MX" sz="1050">
                          <a:effectLst/>
                        </a:rPr>
                        <a:t>1.4.Créditos generales de la clase (2 puntos):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extLst>
                  <a:ext uri="{0D108BD9-81ED-4DB2-BD59-A6C34878D82A}">
                    <a16:rowId xmlns:a16="http://schemas.microsoft.com/office/drawing/2014/main" val="4286834107"/>
                  </a:ext>
                </a:extLst>
              </a:tr>
              <a:tr h="180000">
                <a:tc>
                  <a:txBody>
                    <a:bodyPr/>
                    <a:lstStyle/>
                    <a:p>
                      <a:pPr marL="342900" lvl="0" indent="-342900" algn="just">
                        <a:lnSpc>
                          <a:spcPct val="107000"/>
                        </a:lnSpc>
                        <a:spcAft>
                          <a:spcPts val="0"/>
                        </a:spcAft>
                        <a:buFont typeface="+mj-lt"/>
                        <a:buAutoNum type="alphaLcParenR"/>
                      </a:pPr>
                      <a:r>
                        <a:rPr lang="es-MX" sz="1050">
                          <a:effectLst/>
                        </a:rPr>
                        <a:t>Título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2950967589"/>
                  </a:ext>
                </a:extLst>
              </a:tr>
              <a:tr h="180000">
                <a:tc>
                  <a:txBody>
                    <a:bodyPr/>
                    <a:lstStyle/>
                    <a:p>
                      <a:pPr marL="342900" lvl="0" indent="-342900" algn="just">
                        <a:lnSpc>
                          <a:spcPct val="107000"/>
                        </a:lnSpc>
                        <a:spcAft>
                          <a:spcPts val="0"/>
                        </a:spcAft>
                        <a:buFont typeface="+mj-lt"/>
                        <a:buAutoNum type="alphaLcParenR"/>
                      </a:pPr>
                      <a:r>
                        <a:rPr lang="es-MX" sz="1050">
                          <a:effectLst/>
                        </a:rPr>
                        <a:t>Forma de Organización de la Enseñanza (FOE)</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3629413699"/>
                  </a:ext>
                </a:extLst>
              </a:tr>
              <a:tr h="180000">
                <a:tc>
                  <a:txBody>
                    <a:bodyPr/>
                    <a:lstStyle/>
                    <a:p>
                      <a:pPr marL="342900" lvl="0" indent="-342900" algn="just">
                        <a:lnSpc>
                          <a:spcPct val="107000"/>
                        </a:lnSpc>
                        <a:spcAft>
                          <a:spcPts val="0"/>
                        </a:spcAft>
                        <a:buFont typeface="+mj-lt"/>
                        <a:buAutoNum type="alphaLcParenR"/>
                      </a:pPr>
                      <a:r>
                        <a:rPr lang="es-MX" sz="1050">
                          <a:effectLst/>
                        </a:rPr>
                        <a:t>Sumario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1563852999"/>
                  </a:ext>
                </a:extLst>
              </a:tr>
              <a:tr h="180000">
                <a:tc>
                  <a:txBody>
                    <a:bodyPr/>
                    <a:lstStyle/>
                    <a:p>
                      <a:pPr marL="342900" lvl="0" indent="-342900" algn="just">
                        <a:lnSpc>
                          <a:spcPct val="107000"/>
                        </a:lnSpc>
                        <a:spcAft>
                          <a:spcPts val="0"/>
                        </a:spcAft>
                        <a:buFont typeface="+mj-lt"/>
                        <a:buAutoNum type="alphaLcParenR"/>
                      </a:pPr>
                      <a:r>
                        <a:rPr lang="es-MX" sz="1050">
                          <a:effectLst/>
                        </a:rPr>
                        <a:t>Bibliografía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0.5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878193874"/>
                  </a:ext>
                </a:extLst>
              </a:tr>
              <a:tr h="180000">
                <a:tc>
                  <a:txBody>
                    <a:bodyPr/>
                    <a:lstStyle/>
                    <a:p>
                      <a:pPr algn="just">
                        <a:lnSpc>
                          <a:spcPct val="107000"/>
                        </a:lnSpc>
                        <a:spcAft>
                          <a:spcPts val="0"/>
                        </a:spcAft>
                      </a:pPr>
                      <a:r>
                        <a:rPr lang="es-MX" sz="1050" dirty="0">
                          <a:effectLst/>
                        </a:rPr>
                        <a:t>1.5.Declara el objetivo cumpliendo con los aspectos metodológicos de su diseño (habilidad, contenido, nivel de profundidad, nivel de asimilación, condiciones de estudio)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5</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3111272492"/>
                  </a:ext>
                </a:extLst>
              </a:tr>
              <a:tr h="180000">
                <a:tc>
                  <a:txBody>
                    <a:bodyPr/>
                    <a:lstStyle/>
                    <a:p>
                      <a:pPr algn="just">
                        <a:lnSpc>
                          <a:spcPct val="107000"/>
                        </a:lnSpc>
                        <a:spcAft>
                          <a:spcPts val="0"/>
                        </a:spcAft>
                      </a:pPr>
                      <a:r>
                        <a:rPr lang="es-MX" sz="1050">
                          <a:effectLst/>
                        </a:rPr>
                        <a:t>1.6.Método (5 puntos):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extLst>
                  <a:ext uri="{0D108BD9-81ED-4DB2-BD59-A6C34878D82A}">
                    <a16:rowId xmlns:a16="http://schemas.microsoft.com/office/drawing/2014/main" val="118023699"/>
                  </a:ext>
                </a:extLst>
              </a:tr>
              <a:tr h="180000">
                <a:tc>
                  <a:txBody>
                    <a:bodyPr/>
                    <a:lstStyle/>
                    <a:p>
                      <a:pPr marL="342900" lvl="0" indent="-342900" algn="just">
                        <a:lnSpc>
                          <a:spcPct val="107000"/>
                        </a:lnSpc>
                        <a:spcAft>
                          <a:spcPts val="0"/>
                        </a:spcAft>
                        <a:buFont typeface="+mj-lt"/>
                        <a:buAutoNum type="alphaLcParenR"/>
                      </a:pPr>
                      <a:r>
                        <a:rPr lang="es-MX" sz="1050">
                          <a:effectLst/>
                        </a:rPr>
                        <a:t>Declara el método de enseñanza a emplear</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3</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3922604279"/>
                  </a:ext>
                </a:extLst>
              </a:tr>
              <a:tr h="180000">
                <a:tc>
                  <a:txBody>
                    <a:bodyPr/>
                    <a:lstStyle/>
                    <a:p>
                      <a:pPr marL="342900" lvl="0" indent="-342900" algn="just">
                        <a:lnSpc>
                          <a:spcPct val="107000"/>
                        </a:lnSpc>
                        <a:spcAft>
                          <a:spcPts val="0"/>
                        </a:spcAft>
                        <a:buFont typeface="+mj-lt"/>
                        <a:buAutoNum type="alphaLcParenR"/>
                      </a:pPr>
                      <a:r>
                        <a:rPr lang="es-MX" sz="1050">
                          <a:effectLst/>
                        </a:rPr>
                        <a:t>Selecciona adecuadamente el método de enseñanza en función de los objetivos y la FOE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2243683391"/>
                  </a:ext>
                </a:extLst>
              </a:tr>
              <a:tr h="180000">
                <a:tc>
                  <a:txBody>
                    <a:bodyPr/>
                    <a:lstStyle/>
                    <a:p>
                      <a:pPr algn="just">
                        <a:lnSpc>
                          <a:spcPct val="107000"/>
                        </a:lnSpc>
                        <a:spcAft>
                          <a:spcPts val="0"/>
                        </a:spcAft>
                      </a:pPr>
                      <a:r>
                        <a:rPr lang="es-MX" sz="1050">
                          <a:effectLst/>
                        </a:rPr>
                        <a:t>1.7.Medios de enseñanza (3 puntos):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extLst>
                  <a:ext uri="{0D108BD9-81ED-4DB2-BD59-A6C34878D82A}">
                    <a16:rowId xmlns:a16="http://schemas.microsoft.com/office/drawing/2014/main" val="918033349"/>
                  </a:ext>
                </a:extLst>
              </a:tr>
              <a:tr h="180000">
                <a:tc>
                  <a:txBody>
                    <a:bodyPr/>
                    <a:lstStyle/>
                    <a:p>
                      <a:pPr marL="342900" lvl="0" indent="-342900" algn="just">
                        <a:lnSpc>
                          <a:spcPct val="107000"/>
                        </a:lnSpc>
                        <a:spcAft>
                          <a:spcPts val="0"/>
                        </a:spcAft>
                        <a:buFont typeface="+mj-lt"/>
                        <a:buAutoNum type="alphaLcParenR"/>
                      </a:pPr>
                      <a:r>
                        <a:rPr lang="es-MX" sz="1050">
                          <a:effectLst/>
                        </a:rPr>
                        <a:t>Enuncia los medios de enseñanza (ME) a emplear</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2453276681"/>
                  </a:ext>
                </a:extLst>
              </a:tr>
              <a:tr h="180000">
                <a:tc>
                  <a:txBody>
                    <a:bodyPr/>
                    <a:lstStyle/>
                    <a:p>
                      <a:pPr marL="342900" lvl="0" indent="-342900" algn="just">
                        <a:lnSpc>
                          <a:spcPct val="107000"/>
                        </a:lnSpc>
                        <a:spcAft>
                          <a:spcPts val="0"/>
                        </a:spcAft>
                        <a:buFont typeface="+mj-lt"/>
                        <a:buAutoNum type="alphaLcParenR"/>
                      </a:pPr>
                      <a:r>
                        <a:rPr lang="es-MX" sz="1050">
                          <a:effectLst/>
                        </a:rPr>
                        <a:t>Selecciona adecuadamente los medios de enseñanza en correspondencia con objetivos, métodos y FOE</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3601144986"/>
                  </a:ext>
                </a:extLst>
              </a:tr>
              <a:tr h="180000">
                <a:tc>
                  <a:txBody>
                    <a:bodyPr/>
                    <a:lstStyle/>
                    <a:p>
                      <a:pPr algn="just">
                        <a:lnSpc>
                          <a:spcPct val="107000"/>
                        </a:lnSpc>
                        <a:spcAft>
                          <a:spcPts val="0"/>
                        </a:spcAft>
                      </a:pPr>
                      <a:r>
                        <a:rPr lang="es-MX" sz="1050">
                          <a:effectLst/>
                        </a:rPr>
                        <a:t>1.9.Tratamiento de los contenidos en el plan de clases (9 puntos):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extLst>
                  <a:ext uri="{0D108BD9-81ED-4DB2-BD59-A6C34878D82A}">
                    <a16:rowId xmlns:a16="http://schemas.microsoft.com/office/drawing/2014/main" val="2054209497"/>
                  </a:ext>
                </a:extLst>
              </a:tr>
              <a:tr h="180000">
                <a:tc>
                  <a:txBody>
                    <a:bodyPr/>
                    <a:lstStyle/>
                    <a:p>
                      <a:pPr marL="342900" lvl="0" indent="-342900" algn="just">
                        <a:lnSpc>
                          <a:spcPct val="107000"/>
                        </a:lnSpc>
                        <a:spcAft>
                          <a:spcPts val="0"/>
                        </a:spcAft>
                        <a:buFont typeface="+mj-lt"/>
                        <a:buAutoNum type="alphaLcParenR"/>
                      </a:pPr>
                      <a:r>
                        <a:rPr lang="es-MX" sz="1050">
                          <a:effectLst/>
                        </a:rPr>
                        <a:t>Organización de los contenidos de acuerdo al sumario propuesto</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3143410150"/>
                  </a:ext>
                </a:extLst>
              </a:tr>
              <a:tr h="180000">
                <a:tc>
                  <a:txBody>
                    <a:bodyPr/>
                    <a:lstStyle/>
                    <a:p>
                      <a:pPr marL="342900" lvl="0" indent="-342900" algn="just">
                        <a:lnSpc>
                          <a:spcPct val="107000"/>
                        </a:lnSpc>
                        <a:spcAft>
                          <a:spcPts val="0"/>
                        </a:spcAft>
                        <a:buFont typeface="+mj-lt"/>
                        <a:buAutoNum type="alphaLcParenR"/>
                      </a:pPr>
                      <a:r>
                        <a:rPr lang="es-MX" sz="1050" dirty="0">
                          <a:effectLst/>
                        </a:rPr>
                        <a:t>Planificación adecuada de la FOE seleccionada</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2</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2784983573"/>
                  </a:ext>
                </a:extLst>
              </a:tr>
              <a:tr h="180000">
                <a:tc>
                  <a:txBody>
                    <a:bodyPr/>
                    <a:lstStyle/>
                    <a:p>
                      <a:pPr marL="342900" lvl="0" indent="-342900" algn="just">
                        <a:lnSpc>
                          <a:spcPct val="107000"/>
                        </a:lnSpc>
                        <a:spcAft>
                          <a:spcPts val="0"/>
                        </a:spcAft>
                        <a:buFont typeface="+mj-lt"/>
                        <a:buAutoNum type="alphaLcParenR"/>
                      </a:pPr>
                      <a:r>
                        <a:rPr lang="es-MX" sz="1050">
                          <a:effectLst/>
                        </a:rPr>
                        <a:t>Orden lógico de las ideas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317635043"/>
                  </a:ext>
                </a:extLst>
              </a:tr>
              <a:tr h="180000">
                <a:tc>
                  <a:txBody>
                    <a:bodyPr/>
                    <a:lstStyle/>
                    <a:p>
                      <a:pPr marL="342900" lvl="0" indent="-342900" algn="just">
                        <a:lnSpc>
                          <a:spcPct val="107000"/>
                        </a:lnSpc>
                        <a:spcAft>
                          <a:spcPts val="0"/>
                        </a:spcAft>
                        <a:buFont typeface="+mj-lt"/>
                        <a:buAutoNum type="alphaLcParenR"/>
                      </a:pPr>
                      <a:r>
                        <a:rPr lang="es-MX" sz="1050">
                          <a:effectLst/>
                        </a:rPr>
                        <a:t>Selección de los contenidos de acuerdo al objetivo y nivel de asimilación y de profundidad</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3889052895"/>
                  </a:ext>
                </a:extLst>
              </a:tr>
              <a:tr h="180000">
                <a:tc>
                  <a:txBody>
                    <a:bodyPr/>
                    <a:lstStyle/>
                    <a:p>
                      <a:pPr marL="342900" lvl="0" indent="-342900" algn="just">
                        <a:lnSpc>
                          <a:spcPct val="107000"/>
                        </a:lnSpc>
                        <a:spcAft>
                          <a:spcPts val="0"/>
                        </a:spcAft>
                        <a:buFont typeface="+mj-lt"/>
                        <a:buAutoNum type="alphaLcParenR"/>
                      </a:pPr>
                      <a:r>
                        <a:rPr lang="es-MX" sz="1050">
                          <a:effectLst/>
                        </a:rPr>
                        <a:t>Tratamiento de los contenidos de acuerdo al uso de los ME</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2787384838"/>
                  </a:ext>
                </a:extLst>
              </a:tr>
              <a:tr h="180000">
                <a:tc>
                  <a:txBody>
                    <a:bodyPr/>
                    <a:lstStyle/>
                    <a:p>
                      <a:pPr marL="342900" lvl="0" indent="-342900" algn="just">
                        <a:lnSpc>
                          <a:spcPct val="107000"/>
                        </a:lnSpc>
                        <a:spcAft>
                          <a:spcPts val="0"/>
                        </a:spcAft>
                        <a:buFont typeface="+mj-lt"/>
                        <a:buAutoNum type="alphaLcParenR"/>
                      </a:pPr>
                      <a:r>
                        <a:rPr lang="es-MX" sz="1050">
                          <a:effectLst/>
                        </a:rPr>
                        <a:t>Se planifican resúmenes parciales de forma organizada</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225942453"/>
                  </a:ext>
                </a:extLst>
              </a:tr>
              <a:tr h="180000">
                <a:tc>
                  <a:txBody>
                    <a:bodyPr/>
                    <a:lstStyle/>
                    <a:p>
                      <a:pPr marL="342900" lvl="0" indent="-342900" algn="just">
                        <a:lnSpc>
                          <a:spcPct val="107000"/>
                        </a:lnSpc>
                        <a:spcAft>
                          <a:spcPts val="0"/>
                        </a:spcAft>
                        <a:buFont typeface="+mj-lt"/>
                        <a:buAutoNum type="alphaLcParenR"/>
                      </a:pPr>
                      <a:r>
                        <a:rPr lang="es-MX" sz="1050">
                          <a:effectLst/>
                        </a:rPr>
                        <a:t>Se planifican las preguntas de control</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1916245865"/>
                  </a:ext>
                </a:extLst>
              </a:tr>
              <a:tr h="180000">
                <a:tc>
                  <a:txBody>
                    <a:bodyPr/>
                    <a:lstStyle/>
                    <a:p>
                      <a:pPr marL="342900" lvl="0" indent="-342900" algn="just">
                        <a:lnSpc>
                          <a:spcPct val="107000"/>
                        </a:lnSpc>
                        <a:spcAft>
                          <a:spcPts val="0"/>
                        </a:spcAft>
                        <a:buFont typeface="+mj-lt"/>
                        <a:buAutoNum type="alphaLcParenR"/>
                      </a:pPr>
                      <a:r>
                        <a:rPr lang="es-MX" sz="1050">
                          <a:effectLst/>
                        </a:rPr>
                        <a:t>Se planifican las preguntas de comprobación</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3529677226"/>
                  </a:ext>
                </a:extLst>
              </a:tr>
              <a:tr h="180000">
                <a:tc>
                  <a:txBody>
                    <a:bodyPr/>
                    <a:lstStyle/>
                    <a:p>
                      <a:pPr algn="just">
                        <a:lnSpc>
                          <a:spcPct val="107000"/>
                        </a:lnSpc>
                        <a:spcAft>
                          <a:spcPts val="0"/>
                        </a:spcAft>
                      </a:pPr>
                      <a:r>
                        <a:rPr lang="es-MX" sz="1050">
                          <a:effectLst/>
                        </a:rPr>
                        <a:t>1.9.Conclusiones (3 puntos):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solidFill>
                      <a:schemeClr val="tx1"/>
                    </a:solidFill>
                  </a:tcPr>
                </a:tc>
                <a:extLst>
                  <a:ext uri="{0D108BD9-81ED-4DB2-BD59-A6C34878D82A}">
                    <a16:rowId xmlns:a16="http://schemas.microsoft.com/office/drawing/2014/main" val="313731591"/>
                  </a:ext>
                </a:extLst>
              </a:tr>
              <a:tr h="180000">
                <a:tc>
                  <a:txBody>
                    <a:bodyPr/>
                    <a:lstStyle/>
                    <a:p>
                      <a:pPr marL="342900" lvl="0" indent="-342900" algn="just">
                        <a:lnSpc>
                          <a:spcPct val="107000"/>
                        </a:lnSpc>
                        <a:spcAft>
                          <a:spcPts val="0"/>
                        </a:spcAft>
                        <a:buFont typeface="+mj-lt"/>
                        <a:buAutoNum type="alphaLcParenR"/>
                      </a:pPr>
                      <a:r>
                        <a:rPr lang="es-MX" sz="1050">
                          <a:effectLst/>
                        </a:rPr>
                        <a:t>Se planifican las conclusiones de la actividad</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dirty="0">
                          <a:effectLst/>
                        </a:rPr>
                        <a:t>0</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559385575"/>
                  </a:ext>
                </a:extLst>
              </a:tr>
              <a:tr h="180000">
                <a:tc>
                  <a:txBody>
                    <a:bodyPr/>
                    <a:lstStyle/>
                    <a:p>
                      <a:pPr marL="342900" lvl="0" indent="-342900" algn="just">
                        <a:lnSpc>
                          <a:spcPct val="107000"/>
                        </a:lnSpc>
                        <a:spcAft>
                          <a:spcPts val="0"/>
                        </a:spcAft>
                        <a:buFont typeface="+mj-lt"/>
                        <a:buAutoNum type="alphaLcParenR"/>
                      </a:pPr>
                      <a:r>
                        <a:rPr lang="es-MX" sz="1050">
                          <a:effectLst/>
                        </a:rPr>
                        <a:t>Responden a los objetivos trazados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4053655113"/>
                  </a:ext>
                </a:extLst>
              </a:tr>
              <a:tr h="180000">
                <a:tc>
                  <a:txBody>
                    <a:bodyPr/>
                    <a:lstStyle/>
                    <a:p>
                      <a:pPr marL="342900" lvl="0" indent="-342900" algn="just">
                        <a:lnSpc>
                          <a:spcPct val="107000"/>
                        </a:lnSpc>
                        <a:spcAft>
                          <a:spcPts val="0"/>
                        </a:spcAft>
                        <a:buFont typeface="+mj-lt"/>
                        <a:buAutoNum type="alphaLcParenR"/>
                      </a:pPr>
                      <a:r>
                        <a:rPr lang="es-MX" sz="1050">
                          <a:effectLst/>
                        </a:rPr>
                        <a:t>Se realiza nexo de la próxima actividad docente</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a:effectLst/>
                        </a:rPr>
                        <a:t>1</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0</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1613184528"/>
                  </a:ext>
                </a:extLst>
              </a:tr>
              <a:tr h="180000">
                <a:tc>
                  <a:txBody>
                    <a:bodyPr/>
                    <a:lstStyle/>
                    <a:p>
                      <a:pPr algn="r">
                        <a:lnSpc>
                          <a:spcPct val="107000"/>
                        </a:lnSpc>
                        <a:spcAft>
                          <a:spcPts val="0"/>
                        </a:spcAft>
                      </a:pPr>
                      <a:r>
                        <a:rPr lang="es-MX" sz="1050" dirty="0">
                          <a:effectLst/>
                        </a:rPr>
                        <a:t>Total del informe escrito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a:effectLst/>
                        </a:rPr>
                        <a:t> </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tc>
                  <a:txBody>
                    <a:bodyPr/>
                    <a:lstStyle/>
                    <a:p>
                      <a:pPr algn="ctr">
                        <a:lnSpc>
                          <a:spcPct val="107000"/>
                        </a:lnSpc>
                        <a:spcAft>
                          <a:spcPts val="0"/>
                        </a:spcAft>
                      </a:pPr>
                      <a:r>
                        <a:rPr lang="es-MX" sz="1050" dirty="0">
                          <a:effectLst/>
                        </a:rPr>
                        <a:t> </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099" marR="36099" marT="0" marB="0" anchor="ctr"/>
                </a:tc>
                <a:extLst>
                  <a:ext uri="{0D108BD9-81ED-4DB2-BD59-A6C34878D82A}">
                    <a16:rowId xmlns:a16="http://schemas.microsoft.com/office/drawing/2014/main" val="3523495421"/>
                  </a:ext>
                </a:extLst>
              </a:tr>
            </a:tbl>
          </a:graphicData>
        </a:graphic>
      </p:graphicFrame>
      <p:sp>
        <p:nvSpPr>
          <p:cNvPr id="3" name="Rectángulo 2">
            <a:extLst>
              <a:ext uri="{FF2B5EF4-FFF2-40B4-BE49-F238E27FC236}">
                <a16:creationId xmlns:a16="http://schemas.microsoft.com/office/drawing/2014/main" id="{D447D22D-D884-4C99-BD11-764DB5595192}"/>
              </a:ext>
            </a:extLst>
          </p:cNvPr>
          <p:cNvSpPr/>
          <p:nvPr/>
        </p:nvSpPr>
        <p:spPr>
          <a:xfrm>
            <a:off x="346088" y="15134"/>
            <a:ext cx="5194564" cy="373757"/>
          </a:xfrm>
          <a:prstGeom prst="rect">
            <a:avLst/>
          </a:prstGeom>
        </p:spPr>
        <p:txBody>
          <a:bodyPr wrap="non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Times New Roman" panose="02020603050405020304" pitchFamily="18" charset="0"/>
              </a:rPr>
              <a:t>Tabla 1. </a:t>
            </a:r>
            <a:r>
              <a:rPr lang="es-MX" dirty="0">
                <a:latin typeface="Arial" panose="020B0604020202020204" pitchFamily="34" charset="0"/>
                <a:ea typeface="Calibri" panose="020F0502020204030204" pitchFamily="34" charset="0"/>
                <a:cs typeface="Times New Roman" panose="02020603050405020304" pitchFamily="18" charset="0"/>
              </a:rPr>
              <a:t>Aspectos a evaluar en el informe escrito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8C4F9F03-6F6C-4D00-A6C7-38A0BFEEE229}"/>
              </a:ext>
            </a:extLst>
          </p:cNvPr>
          <p:cNvSpPr/>
          <p:nvPr/>
        </p:nvSpPr>
        <p:spPr>
          <a:xfrm>
            <a:off x="9775151" y="6636335"/>
            <a:ext cx="1879041" cy="264368"/>
          </a:xfrm>
          <a:prstGeom prst="rect">
            <a:avLst/>
          </a:prstGeom>
        </p:spPr>
        <p:txBody>
          <a:bodyPr wrap="none">
            <a:spAutoFit/>
          </a:bodyPr>
          <a:lstStyle/>
          <a:p>
            <a:pPr algn="just">
              <a:lnSpc>
                <a:spcPct val="107000"/>
              </a:lnSpc>
              <a:spcAft>
                <a:spcPts val="800"/>
              </a:spcAft>
            </a:pPr>
            <a:r>
              <a:rPr lang="es-MX" sz="1100" dirty="0">
                <a:latin typeface="Arial" panose="020B0604020202020204" pitchFamily="34" charset="0"/>
                <a:ea typeface="Calibri" panose="020F0502020204030204" pitchFamily="34" charset="0"/>
                <a:cs typeface="Times New Roman" panose="02020603050405020304" pitchFamily="18" charset="0"/>
              </a:rPr>
              <a:t>Fuente: Elaboración propia</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1112" y="6168745"/>
            <a:ext cx="609600" cy="609600"/>
          </a:xfrm>
          <a:prstGeom prst="rect">
            <a:avLst/>
          </a:prstGeom>
        </p:spPr>
      </p:pic>
    </p:spTree>
    <p:extLst>
      <p:ext uri="{BB962C8B-B14F-4D97-AF65-F5344CB8AC3E}">
        <p14:creationId xmlns:p14="http://schemas.microsoft.com/office/powerpoint/2010/main" val="2750869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423"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ABF5A5C-293C-40DB-92B8-155573B806A9}"/>
              </a:ext>
            </a:extLst>
          </p:cNvPr>
          <p:cNvGraphicFramePr>
            <a:graphicFrameLocks noGrp="1"/>
          </p:cNvGraphicFramePr>
          <p:nvPr>
            <p:extLst>
              <p:ext uri="{D42A27DB-BD31-4B8C-83A1-F6EECF244321}">
                <p14:modId xmlns:p14="http://schemas.microsoft.com/office/powerpoint/2010/main" val="2679473132"/>
              </p:ext>
            </p:extLst>
          </p:nvPr>
        </p:nvGraphicFramePr>
        <p:xfrm>
          <a:off x="219178" y="328342"/>
          <a:ext cx="11753644" cy="6466779"/>
        </p:xfrm>
        <a:graphic>
          <a:graphicData uri="http://schemas.openxmlformats.org/drawingml/2006/table">
            <a:tbl>
              <a:tblPr firstRow="1" firstCol="1" bandRow="1">
                <a:tableStyleId>{5940675A-B579-460E-94D1-54222C63F5DA}</a:tableStyleId>
              </a:tblPr>
              <a:tblGrid>
                <a:gridCol w="10768370">
                  <a:extLst>
                    <a:ext uri="{9D8B030D-6E8A-4147-A177-3AD203B41FA5}">
                      <a16:colId xmlns:a16="http://schemas.microsoft.com/office/drawing/2014/main" val="1870883000"/>
                    </a:ext>
                  </a:extLst>
                </a:gridCol>
                <a:gridCol w="339213">
                  <a:extLst>
                    <a:ext uri="{9D8B030D-6E8A-4147-A177-3AD203B41FA5}">
                      <a16:colId xmlns:a16="http://schemas.microsoft.com/office/drawing/2014/main" val="933118569"/>
                    </a:ext>
                  </a:extLst>
                </a:gridCol>
                <a:gridCol w="324465">
                  <a:extLst>
                    <a:ext uri="{9D8B030D-6E8A-4147-A177-3AD203B41FA5}">
                      <a16:colId xmlns:a16="http://schemas.microsoft.com/office/drawing/2014/main" val="524131886"/>
                    </a:ext>
                  </a:extLst>
                </a:gridCol>
                <a:gridCol w="321596">
                  <a:extLst>
                    <a:ext uri="{9D8B030D-6E8A-4147-A177-3AD203B41FA5}">
                      <a16:colId xmlns:a16="http://schemas.microsoft.com/office/drawing/2014/main" val="3669943183"/>
                    </a:ext>
                  </a:extLst>
                </a:gridCol>
              </a:tblGrid>
              <a:tr h="0">
                <a:tc>
                  <a:txBody>
                    <a:bodyPr/>
                    <a:lstStyle/>
                    <a:p>
                      <a:pPr algn="ctr">
                        <a:lnSpc>
                          <a:spcPct val="107000"/>
                        </a:lnSpc>
                        <a:spcAft>
                          <a:spcPts val="0"/>
                        </a:spcAft>
                      </a:pPr>
                      <a:r>
                        <a:rPr lang="es-MX" sz="1000">
                          <a:effectLst/>
                        </a:rPr>
                        <a:t>Ítem</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pPr algn="ctr">
                        <a:lnSpc>
                          <a:spcPct val="107000"/>
                        </a:lnSpc>
                        <a:spcAft>
                          <a:spcPts val="0"/>
                        </a:spcAft>
                      </a:pPr>
                      <a:r>
                        <a:rPr lang="es-MX" sz="1000">
                          <a:effectLst/>
                        </a:rPr>
                        <a:t>RS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pPr algn="ctr">
                        <a:lnSpc>
                          <a:spcPct val="107000"/>
                        </a:lnSpc>
                        <a:spcAft>
                          <a:spcPts val="0"/>
                        </a:spcAft>
                      </a:pPr>
                      <a:r>
                        <a:rPr lang="es-MX" sz="1000" dirty="0" err="1">
                          <a:effectLst/>
                        </a:rPr>
                        <a:t>RcI</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pPr algn="ctr">
                        <a:lnSpc>
                          <a:spcPct val="107000"/>
                        </a:lnSpc>
                        <a:spcAft>
                          <a:spcPts val="0"/>
                        </a:spcAft>
                      </a:pPr>
                      <a:r>
                        <a:rPr lang="es-MX" sz="1000" dirty="0">
                          <a:effectLst/>
                        </a:rPr>
                        <a:t>NR</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63811959"/>
                  </a:ext>
                </a:extLst>
              </a:tr>
              <a:tr h="163187">
                <a:tc>
                  <a:txBody>
                    <a:bodyPr/>
                    <a:lstStyle/>
                    <a:p>
                      <a:pPr algn="ctr">
                        <a:lnSpc>
                          <a:spcPct val="107000"/>
                        </a:lnSpc>
                        <a:spcAft>
                          <a:spcPts val="0"/>
                        </a:spcAft>
                      </a:pPr>
                      <a:r>
                        <a:rPr lang="es-MX" sz="1000">
                          <a:effectLst/>
                        </a:rPr>
                        <a:t>2.Evaluación de la defensa de la clase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gridSpan="3">
                  <a:txBody>
                    <a:bodyPr/>
                    <a:lstStyle/>
                    <a:p>
                      <a:pPr algn="ctr">
                        <a:lnSpc>
                          <a:spcPct val="107000"/>
                        </a:lnSpc>
                        <a:spcAft>
                          <a:spcPts val="0"/>
                        </a:spcAft>
                      </a:pPr>
                      <a:r>
                        <a:rPr lang="es-MX" sz="1000">
                          <a:effectLst/>
                        </a:rPr>
                        <a:t>Total: 70 puntos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hMerge="1">
                  <a:txBody>
                    <a:bodyPr/>
                    <a:lstStyle/>
                    <a:p>
                      <a:endParaRPr lang="es-ES"/>
                    </a:p>
                  </a:txBody>
                  <a:tcPr/>
                </a:tc>
                <a:tc hMerge="1">
                  <a:txBody>
                    <a:bodyPr/>
                    <a:lstStyle/>
                    <a:p>
                      <a:pPr algn="ctr">
                        <a:lnSpc>
                          <a:spcPct val="107000"/>
                        </a:lnSpc>
                        <a:spcAft>
                          <a:spcPts val="0"/>
                        </a:spcAft>
                      </a:pP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3967346837"/>
                  </a:ext>
                </a:extLst>
              </a:tr>
              <a:tr h="330584">
                <a:tc>
                  <a:txBody>
                    <a:bodyPr/>
                    <a:lstStyle/>
                    <a:p>
                      <a:pPr algn="just">
                        <a:lnSpc>
                          <a:spcPct val="107000"/>
                        </a:lnSpc>
                        <a:spcAft>
                          <a:spcPts val="0"/>
                        </a:spcAft>
                      </a:pPr>
                      <a:r>
                        <a:rPr lang="es-MX" sz="1000" dirty="0">
                          <a:effectLst/>
                        </a:rPr>
                        <a:t>2.1.Preparación de la actividad docente: Declara la hora de llegada del profesor, la preparación de la actividad (iluminación, ventilación y limpieza del local; preparación de los ME y consigna los créditos en la pizarra)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dirty="0">
                          <a:effectLst/>
                        </a:rPr>
                        <a:t>3</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177220333"/>
                  </a:ext>
                </a:extLst>
              </a:tr>
              <a:tr h="79489">
                <a:tc>
                  <a:txBody>
                    <a:bodyPr/>
                    <a:lstStyle/>
                    <a:p>
                      <a:pPr algn="just">
                        <a:lnSpc>
                          <a:spcPct val="107000"/>
                        </a:lnSpc>
                        <a:spcAft>
                          <a:spcPts val="0"/>
                        </a:spcAft>
                      </a:pPr>
                      <a:r>
                        <a:rPr lang="es-MX" sz="1000">
                          <a:effectLst/>
                        </a:rPr>
                        <a:t>2.2.Introducción (13 puntos):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solidFill>
                      <a:schemeClr val="tx1"/>
                    </a:solidFill>
                  </a:tcPr>
                </a:tc>
                <a:tc>
                  <a:txBody>
                    <a:bodyPr/>
                    <a:lstStyle/>
                    <a:p>
                      <a:r>
                        <a:rPr lang="es-MX" sz="1000" dirty="0">
                          <a:effectLst/>
                        </a:rPr>
                        <a:t> </a:t>
                      </a:r>
                      <a:endParaRPr lang="es-ES" dirty="0"/>
                    </a:p>
                  </a:txBody>
                  <a:tcPr marL="29330" marR="29330" marT="0" marB="0" anchor="ctr">
                    <a:solidFill>
                      <a:schemeClr val="tx1"/>
                    </a:solidFill>
                  </a:tcPr>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solidFill>
                      <a:schemeClr val="tx1"/>
                    </a:solidFill>
                  </a:tcPr>
                </a:tc>
                <a:extLst>
                  <a:ext uri="{0D108BD9-81ED-4DB2-BD59-A6C34878D82A}">
                    <a16:rowId xmlns:a16="http://schemas.microsoft.com/office/drawing/2014/main" val="2402439931"/>
                  </a:ext>
                </a:extLst>
              </a:tr>
              <a:tr h="79489">
                <a:tc>
                  <a:txBody>
                    <a:bodyPr/>
                    <a:lstStyle/>
                    <a:p>
                      <a:pPr marL="342900" lvl="0" indent="-342900" algn="just">
                        <a:lnSpc>
                          <a:spcPct val="107000"/>
                        </a:lnSpc>
                        <a:spcAft>
                          <a:spcPts val="0"/>
                        </a:spcAft>
                        <a:buFont typeface="+mj-lt"/>
                        <a:buAutoNum type="alphaLcParenR"/>
                      </a:pPr>
                      <a:r>
                        <a:rPr lang="es-MX" sz="1000">
                          <a:effectLst/>
                        </a:rPr>
                        <a:t>Los estudiantes se ponen de pie como muestra de respeto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24245144"/>
                  </a:ext>
                </a:extLst>
              </a:tr>
              <a:tr h="79489">
                <a:tc>
                  <a:txBody>
                    <a:bodyPr/>
                    <a:lstStyle/>
                    <a:p>
                      <a:pPr marL="342900" lvl="0" indent="-342900" algn="just">
                        <a:lnSpc>
                          <a:spcPct val="107000"/>
                        </a:lnSpc>
                        <a:spcAft>
                          <a:spcPts val="0"/>
                        </a:spcAft>
                        <a:buFont typeface="+mj-lt"/>
                        <a:buAutoNum type="alphaLcParenR"/>
                      </a:pPr>
                      <a:r>
                        <a:rPr lang="es-MX" sz="1000">
                          <a:effectLst/>
                        </a:rPr>
                        <a:t>Revisión del uso correcto del uniforme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1254326039"/>
                  </a:ext>
                </a:extLst>
              </a:tr>
              <a:tr h="79489">
                <a:tc>
                  <a:txBody>
                    <a:bodyPr/>
                    <a:lstStyle/>
                    <a:p>
                      <a:pPr marL="342900" lvl="0" indent="-342900" algn="just">
                        <a:lnSpc>
                          <a:spcPct val="107000"/>
                        </a:lnSpc>
                        <a:spcAft>
                          <a:spcPts val="0"/>
                        </a:spcAft>
                        <a:buFont typeface="+mj-lt"/>
                        <a:buAutoNum type="alphaLcParenR"/>
                      </a:pPr>
                      <a:r>
                        <a:rPr lang="es-MX" sz="1000">
                          <a:effectLst/>
                        </a:rPr>
                        <a:t>Control de la asistencia y puntualidad</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667377223"/>
                  </a:ext>
                </a:extLst>
              </a:tr>
              <a:tr h="163187">
                <a:tc>
                  <a:txBody>
                    <a:bodyPr/>
                    <a:lstStyle/>
                    <a:p>
                      <a:pPr marL="342900" lvl="0" indent="-342900" algn="just">
                        <a:lnSpc>
                          <a:spcPct val="107000"/>
                        </a:lnSpc>
                        <a:spcAft>
                          <a:spcPts val="0"/>
                        </a:spcAft>
                        <a:buFont typeface="+mj-lt"/>
                        <a:buAutoNum type="alphaLcParenR"/>
                      </a:pPr>
                      <a:r>
                        <a:rPr lang="es-MX" sz="1000">
                          <a:effectLst/>
                        </a:rPr>
                        <a:t>Comentario inicial (efemérides, noticias nacionales e internacionales) y su nexo con  la actividad docente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669358505"/>
                  </a:ext>
                </a:extLst>
              </a:tr>
              <a:tr h="79489">
                <a:tc>
                  <a:txBody>
                    <a:bodyPr/>
                    <a:lstStyle/>
                    <a:p>
                      <a:pPr marL="342900" lvl="0" indent="-342900" algn="just">
                        <a:lnSpc>
                          <a:spcPct val="107000"/>
                        </a:lnSpc>
                        <a:spcAft>
                          <a:spcPts val="0"/>
                        </a:spcAft>
                        <a:buFont typeface="+mj-lt"/>
                        <a:buAutoNum type="alphaLcParenR"/>
                      </a:pPr>
                      <a:r>
                        <a:rPr lang="es-MX" sz="1000">
                          <a:effectLst/>
                        </a:rPr>
                        <a:t>Recuento de la actividad docente anterior</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1695752042"/>
                  </a:ext>
                </a:extLst>
              </a:tr>
              <a:tr h="79489">
                <a:tc>
                  <a:txBody>
                    <a:bodyPr/>
                    <a:lstStyle/>
                    <a:p>
                      <a:pPr marL="342900" lvl="0" indent="-342900" algn="just">
                        <a:lnSpc>
                          <a:spcPct val="107000"/>
                        </a:lnSpc>
                        <a:spcAft>
                          <a:spcPts val="0"/>
                        </a:spcAft>
                        <a:buFont typeface="+mj-lt"/>
                        <a:buAutoNum type="alphaLcParenR"/>
                      </a:pPr>
                      <a:r>
                        <a:rPr lang="es-MX" sz="1000">
                          <a:effectLst/>
                        </a:rPr>
                        <a:t>Preguntas de control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3091496457"/>
                  </a:ext>
                </a:extLst>
              </a:tr>
              <a:tr h="163187">
                <a:tc>
                  <a:txBody>
                    <a:bodyPr/>
                    <a:lstStyle/>
                    <a:p>
                      <a:pPr marL="342900" lvl="0" indent="-342900" algn="just">
                        <a:lnSpc>
                          <a:spcPct val="107000"/>
                        </a:lnSpc>
                        <a:spcAft>
                          <a:spcPts val="0"/>
                        </a:spcAft>
                        <a:buFont typeface="+mj-lt"/>
                        <a:buAutoNum type="alphaLcParenR"/>
                      </a:pPr>
                      <a:r>
                        <a:rPr lang="es-MX" sz="1000">
                          <a:effectLst/>
                        </a:rPr>
                        <a:t>Califica las preguntas de control y señala los errores de forma educativa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428554541"/>
                  </a:ext>
                </a:extLst>
              </a:tr>
              <a:tr h="79489">
                <a:tc>
                  <a:txBody>
                    <a:bodyPr/>
                    <a:lstStyle/>
                    <a:p>
                      <a:pPr marL="342900" lvl="0" indent="-342900" algn="just">
                        <a:lnSpc>
                          <a:spcPct val="107000"/>
                        </a:lnSpc>
                        <a:spcAft>
                          <a:spcPts val="0"/>
                        </a:spcAft>
                        <a:buFont typeface="+mj-lt"/>
                        <a:buAutoNum type="alphaLcParenR"/>
                      </a:pPr>
                      <a:r>
                        <a:rPr lang="es-MX" sz="1000">
                          <a:effectLst/>
                        </a:rPr>
                        <a:t>Revisión del estudio independiente (si procede)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939147410"/>
                  </a:ext>
                </a:extLst>
              </a:tr>
              <a:tr h="79489">
                <a:tc>
                  <a:txBody>
                    <a:bodyPr/>
                    <a:lstStyle/>
                    <a:p>
                      <a:pPr marL="342900" lvl="0" indent="-342900" algn="just">
                        <a:lnSpc>
                          <a:spcPct val="107000"/>
                        </a:lnSpc>
                        <a:spcAft>
                          <a:spcPts val="0"/>
                        </a:spcAft>
                        <a:buFont typeface="+mj-lt"/>
                        <a:buAutoNum type="alphaLcParenR"/>
                      </a:pPr>
                      <a:r>
                        <a:rPr lang="es-MX" sz="1000">
                          <a:effectLst/>
                        </a:rPr>
                        <a:t>Motivación de la clase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806449617"/>
                  </a:ext>
                </a:extLst>
              </a:tr>
              <a:tr h="79489">
                <a:tc>
                  <a:txBody>
                    <a:bodyPr/>
                    <a:lstStyle/>
                    <a:p>
                      <a:pPr algn="just">
                        <a:lnSpc>
                          <a:spcPct val="107000"/>
                        </a:lnSpc>
                        <a:spcAft>
                          <a:spcPts val="0"/>
                        </a:spcAft>
                      </a:pPr>
                      <a:r>
                        <a:rPr lang="es-MX" sz="1000">
                          <a:effectLst/>
                        </a:rPr>
                        <a:t>2.3.Desarrollo (38 puntos):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solidFill>
                      <a:schemeClr val="tx1"/>
                    </a:solidFill>
                  </a:tcPr>
                </a:tc>
                <a:tc>
                  <a:txBody>
                    <a:bodyPr/>
                    <a:lstStyle/>
                    <a:p>
                      <a:r>
                        <a:rPr lang="es-MX" sz="1000" dirty="0">
                          <a:effectLst/>
                        </a:rPr>
                        <a:t> </a:t>
                      </a:r>
                      <a:endParaRPr lang="es-ES" dirty="0"/>
                    </a:p>
                  </a:txBody>
                  <a:tcPr marL="29330" marR="29330" marT="0" marB="0" anchor="ctr">
                    <a:solidFill>
                      <a:schemeClr val="tx1"/>
                    </a:solidFill>
                  </a:tcPr>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solidFill>
                      <a:schemeClr val="tx1"/>
                    </a:solidFill>
                  </a:tcPr>
                </a:tc>
                <a:extLst>
                  <a:ext uri="{0D108BD9-81ED-4DB2-BD59-A6C34878D82A}">
                    <a16:rowId xmlns:a16="http://schemas.microsoft.com/office/drawing/2014/main" val="2123498746"/>
                  </a:ext>
                </a:extLst>
              </a:tr>
              <a:tr h="79489">
                <a:tc>
                  <a:txBody>
                    <a:bodyPr/>
                    <a:lstStyle/>
                    <a:p>
                      <a:pPr marL="342900" lvl="0" indent="-342900" algn="just">
                        <a:lnSpc>
                          <a:spcPct val="107000"/>
                        </a:lnSpc>
                        <a:spcAft>
                          <a:spcPts val="0"/>
                        </a:spcAft>
                        <a:buFont typeface="+mj-lt"/>
                        <a:buAutoNum type="alphaLcParenR"/>
                      </a:pPr>
                      <a:r>
                        <a:rPr lang="es-MX" sz="1000">
                          <a:effectLst/>
                        </a:rPr>
                        <a:t>Enuncia los objetivos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911676071"/>
                  </a:ext>
                </a:extLst>
              </a:tr>
              <a:tr h="163187">
                <a:tc>
                  <a:txBody>
                    <a:bodyPr/>
                    <a:lstStyle/>
                    <a:p>
                      <a:pPr marL="342900" lvl="0" indent="-342900" algn="just">
                        <a:lnSpc>
                          <a:spcPct val="107000"/>
                        </a:lnSpc>
                        <a:spcAft>
                          <a:spcPts val="0"/>
                        </a:spcAft>
                        <a:buFont typeface="+mj-lt"/>
                        <a:buAutoNum type="alphaLcParenR"/>
                      </a:pPr>
                      <a:r>
                        <a:rPr lang="es-MX" sz="1000">
                          <a:effectLst/>
                        </a:rPr>
                        <a:t>Desarrollo adecuado de la actividad docente en función de la FOE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3118889712"/>
                  </a:ext>
                </a:extLst>
              </a:tr>
              <a:tr h="163187">
                <a:tc>
                  <a:txBody>
                    <a:bodyPr/>
                    <a:lstStyle/>
                    <a:p>
                      <a:pPr marL="342900" lvl="0" indent="-342900" algn="just">
                        <a:lnSpc>
                          <a:spcPct val="107000"/>
                        </a:lnSpc>
                        <a:spcAft>
                          <a:spcPts val="0"/>
                        </a:spcAft>
                        <a:buFont typeface="+mj-lt"/>
                        <a:buAutoNum type="alphaLcParenR"/>
                      </a:pPr>
                      <a:r>
                        <a:rPr lang="es-MX" sz="1000">
                          <a:effectLst/>
                        </a:rPr>
                        <a:t>Explica de forma breve el abordaje de los contenidos en el orden planteado en el sumario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686006958"/>
                  </a:ext>
                </a:extLst>
              </a:tr>
              <a:tr h="163187">
                <a:tc>
                  <a:txBody>
                    <a:bodyPr/>
                    <a:lstStyle/>
                    <a:p>
                      <a:pPr marL="342900" lvl="0" indent="-342900" algn="just">
                        <a:lnSpc>
                          <a:spcPct val="107000"/>
                        </a:lnSpc>
                        <a:spcAft>
                          <a:spcPts val="0"/>
                        </a:spcAft>
                        <a:buFont typeface="+mj-lt"/>
                        <a:buAutoNum type="alphaLcParenR"/>
                      </a:pPr>
                      <a:r>
                        <a:rPr lang="es-MX" sz="1000">
                          <a:effectLst/>
                        </a:rPr>
                        <a:t>Desarrollo de los contenidos de acuerdo a los métodos y objetivos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599478510"/>
                  </a:ext>
                </a:extLst>
              </a:tr>
              <a:tr h="163187">
                <a:tc>
                  <a:txBody>
                    <a:bodyPr/>
                    <a:lstStyle/>
                    <a:p>
                      <a:pPr marL="342900" lvl="0" indent="-342900" algn="just">
                        <a:lnSpc>
                          <a:spcPct val="107000"/>
                        </a:lnSpc>
                        <a:spcAft>
                          <a:spcPts val="0"/>
                        </a:spcAft>
                        <a:buFont typeface="+mj-lt"/>
                        <a:buAutoNum type="alphaLcParenR"/>
                      </a:pPr>
                      <a:r>
                        <a:rPr lang="es-MX" sz="1000">
                          <a:effectLst/>
                        </a:rPr>
                        <a:t>Explica la utilización de los ME seleccionado durante el desarrollo de los contenidos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1625909375"/>
                  </a:ext>
                </a:extLst>
              </a:tr>
              <a:tr h="79489">
                <a:tc>
                  <a:txBody>
                    <a:bodyPr/>
                    <a:lstStyle/>
                    <a:p>
                      <a:pPr marL="342900" lvl="0" indent="-342900" algn="just">
                        <a:lnSpc>
                          <a:spcPct val="107000"/>
                        </a:lnSpc>
                        <a:spcAft>
                          <a:spcPts val="0"/>
                        </a:spcAft>
                        <a:buFont typeface="+mj-lt"/>
                        <a:buAutoNum type="alphaLcParenR"/>
                      </a:pPr>
                      <a:r>
                        <a:rPr lang="es-MX" sz="1000">
                          <a:effectLst/>
                        </a:rPr>
                        <a:t>Realiza resúmenes parciales en el desarrollo de la clase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112902727"/>
                  </a:ext>
                </a:extLst>
              </a:tr>
              <a:tr h="79489">
                <a:tc>
                  <a:txBody>
                    <a:bodyPr/>
                    <a:lstStyle/>
                    <a:p>
                      <a:pPr marL="342900" lvl="0" indent="-342900" algn="just">
                        <a:lnSpc>
                          <a:spcPct val="107000"/>
                        </a:lnSpc>
                        <a:spcAft>
                          <a:spcPts val="0"/>
                        </a:spcAft>
                        <a:buFont typeface="+mj-lt"/>
                        <a:buAutoNum type="alphaLcParenR"/>
                      </a:pPr>
                      <a:r>
                        <a:rPr lang="es-MX" sz="1000">
                          <a:effectLst/>
                        </a:rPr>
                        <a:t>Realiza preguntas de comprobación</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877496097"/>
                  </a:ext>
                </a:extLst>
              </a:tr>
              <a:tr h="79489">
                <a:tc>
                  <a:txBody>
                    <a:bodyPr/>
                    <a:lstStyle/>
                    <a:p>
                      <a:pPr marL="342900" lvl="0" indent="-342900" algn="just">
                        <a:lnSpc>
                          <a:spcPct val="107000"/>
                        </a:lnSpc>
                        <a:spcAft>
                          <a:spcPts val="0"/>
                        </a:spcAft>
                        <a:buFont typeface="+mj-lt"/>
                        <a:buAutoNum type="alphaLcParenR"/>
                      </a:pPr>
                      <a:r>
                        <a:rPr lang="es-MX" sz="1000">
                          <a:effectLst/>
                        </a:rPr>
                        <a:t>Orienta la bibliografía durante el desarrollo de la actividad</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1980751931"/>
                  </a:ext>
                </a:extLst>
              </a:tr>
              <a:tr h="79489">
                <a:tc>
                  <a:txBody>
                    <a:bodyPr/>
                    <a:lstStyle/>
                    <a:p>
                      <a:pPr marL="342900" lvl="0" indent="-342900" algn="just">
                        <a:lnSpc>
                          <a:spcPct val="107000"/>
                        </a:lnSpc>
                        <a:spcAft>
                          <a:spcPts val="0"/>
                        </a:spcAft>
                        <a:buFont typeface="+mj-lt"/>
                        <a:buAutoNum type="alphaLcParenR"/>
                      </a:pPr>
                      <a:r>
                        <a:rPr lang="es-MX" sz="1000">
                          <a:effectLst/>
                        </a:rPr>
                        <a:t>Orienta tareas docentes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4180677771"/>
                  </a:ext>
                </a:extLst>
              </a:tr>
              <a:tr h="79489">
                <a:tc>
                  <a:txBody>
                    <a:bodyPr/>
                    <a:lstStyle/>
                    <a:p>
                      <a:pPr marL="342900" lvl="0" indent="-342900" algn="just">
                        <a:lnSpc>
                          <a:spcPct val="107000"/>
                        </a:lnSpc>
                        <a:spcAft>
                          <a:spcPts val="0"/>
                        </a:spcAft>
                        <a:buFont typeface="+mj-lt"/>
                        <a:buAutoNum type="alphaLcParenR"/>
                      </a:pPr>
                      <a:r>
                        <a:rPr lang="es-MX" sz="1000">
                          <a:effectLst/>
                        </a:rPr>
                        <a:t>Tiene en cuenta la relación inter, trans y multidisciplinaria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252304601"/>
                  </a:ext>
                </a:extLst>
              </a:tr>
              <a:tr h="79489">
                <a:tc>
                  <a:txBody>
                    <a:bodyPr/>
                    <a:lstStyle/>
                    <a:p>
                      <a:pPr marL="342900" lvl="0" indent="-342900" algn="just">
                        <a:lnSpc>
                          <a:spcPct val="107000"/>
                        </a:lnSpc>
                        <a:spcAft>
                          <a:spcPts val="0"/>
                        </a:spcAft>
                        <a:buFont typeface="+mj-lt"/>
                        <a:buAutoNum type="alphaLcParenR"/>
                      </a:pPr>
                      <a:r>
                        <a:rPr lang="es-MX" sz="1000">
                          <a:effectLst/>
                        </a:rPr>
                        <a:t>Aplica las estrategias curriculares: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solidFill>
                      <a:schemeClr val="tx1"/>
                    </a:solidFill>
                  </a:tcPr>
                </a:tc>
                <a:tc>
                  <a:txBody>
                    <a:bodyPr/>
                    <a:lstStyle/>
                    <a:p>
                      <a:r>
                        <a:rPr lang="es-MX" sz="1000" dirty="0">
                          <a:effectLst/>
                        </a:rPr>
                        <a:t> </a:t>
                      </a:r>
                      <a:endParaRPr lang="es-ES" dirty="0"/>
                    </a:p>
                  </a:txBody>
                  <a:tcPr marL="29330" marR="29330" marT="0" marB="0" anchor="ctr">
                    <a:solidFill>
                      <a:schemeClr val="tx1"/>
                    </a:solidFill>
                  </a:tcPr>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solidFill>
                      <a:schemeClr val="tx1"/>
                    </a:solidFill>
                  </a:tcPr>
                </a:tc>
                <a:extLst>
                  <a:ext uri="{0D108BD9-81ED-4DB2-BD59-A6C34878D82A}">
                    <a16:rowId xmlns:a16="http://schemas.microsoft.com/office/drawing/2014/main" val="3918742913"/>
                  </a:ext>
                </a:extLst>
              </a:tr>
              <a:tr h="79489">
                <a:tc>
                  <a:txBody>
                    <a:bodyPr/>
                    <a:lstStyle/>
                    <a:p>
                      <a:pPr marL="342900" lvl="0" indent="-342900" algn="just">
                        <a:lnSpc>
                          <a:spcPct val="107000"/>
                        </a:lnSpc>
                        <a:spcAft>
                          <a:spcPts val="0"/>
                        </a:spcAft>
                        <a:buFont typeface="Symbol" panose="05050102010706020507" pitchFamily="18" charset="2"/>
                        <a:buChar char=""/>
                      </a:pPr>
                      <a:r>
                        <a:rPr lang="es-MX" sz="1000">
                          <a:effectLst/>
                        </a:rPr>
                        <a:t>Dominio del idioma inglés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123042686"/>
                  </a:ext>
                </a:extLst>
              </a:tr>
              <a:tr h="79489">
                <a:tc>
                  <a:txBody>
                    <a:bodyPr/>
                    <a:lstStyle/>
                    <a:p>
                      <a:pPr marL="342900" lvl="0" indent="-342900" algn="just">
                        <a:lnSpc>
                          <a:spcPct val="107000"/>
                        </a:lnSpc>
                        <a:spcAft>
                          <a:spcPts val="0"/>
                        </a:spcAft>
                        <a:buFont typeface="Symbol" panose="05050102010706020507" pitchFamily="18" charset="2"/>
                        <a:buChar char=""/>
                      </a:pPr>
                      <a:r>
                        <a:rPr lang="es-MX" sz="1000">
                          <a:effectLst/>
                        </a:rPr>
                        <a:t>TICs e Investigación médica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852803145"/>
                  </a:ext>
                </a:extLst>
              </a:tr>
              <a:tr h="133362">
                <a:tc>
                  <a:txBody>
                    <a:bodyPr/>
                    <a:lstStyle/>
                    <a:p>
                      <a:pPr marL="342900" lvl="0" indent="-342900" algn="just">
                        <a:lnSpc>
                          <a:spcPct val="107000"/>
                        </a:lnSpc>
                        <a:spcAft>
                          <a:spcPts val="0"/>
                        </a:spcAft>
                        <a:buFont typeface="Symbol" panose="05050102010706020507" pitchFamily="18" charset="2"/>
                        <a:buChar char=""/>
                      </a:pPr>
                      <a:r>
                        <a:rPr lang="es-MX" sz="1000">
                          <a:effectLst/>
                        </a:rPr>
                        <a:t>Otras estrategias curriculares: Estrategia educativa de la carrera, Medicina Natural y Tradicional, Salud pública y formación ambiental, Actuación médico legal y/o Formación pedagógica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4232248683"/>
                  </a:ext>
                </a:extLst>
              </a:tr>
              <a:tr h="79489">
                <a:tc>
                  <a:txBody>
                    <a:bodyPr/>
                    <a:lstStyle/>
                    <a:p>
                      <a:pPr algn="just">
                        <a:lnSpc>
                          <a:spcPct val="107000"/>
                        </a:lnSpc>
                        <a:spcAft>
                          <a:spcPts val="0"/>
                        </a:spcAft>
                      </a:pPr>
                      <a:r>
                        <a:rPr lang="es-MX" sz="1000">
                          <a:effectLst/>
                        </a:rPr>
                        <a:t>2.4.Conclusiones (4 puntos):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solidFill>
                      <a:schemeClr val="tx1"/>
                    </a:solidFill>
                  </a:tcPr>
                </a:tc>
                <a:tc>
                  <a:txBody>
                    <a:bodyPr/>
                    <a:lstStyle/>
                    <a:p>
                      <a:r>
                        <a:rPr lang="es-MX" sz="1000" dirty="0">
                          <a:effectLst/>
                        </a:rPr>
                        <a:t> </a:t>
                      </a:r>
                      <a:endParaRPr lang="es-ES" dirty="0"/>
                    </a:p>
                  </a:txBody>
                  <a:tcPr marL="29330" marR="29330" marT="0" marB="0" anchor="ctr">
                    <a:solidFill>
                      <a:schemeClr val="tx1"/>
                    </a:solidFill>
                  </a:tcPr>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solidFill>
                      <a:schemeClr val="tx1"/>
                    </a:solidFill>
                  </a:tcPr>
                </a:tc>
                <a:extLst>
                  <a:ext uri="{0D108BD9-81ED-4DB2-BD59-A6C34878D82A}">
                    <a16:rowId xmlns:a16="http://schemas.microsoft.com/office/drawing/2014/main" val="3002623862"/>
                  </a:ext>
                </a:extLst>
              </a:tr>
              <a:tr h="79489">
                <a:tc>
                  <a:txBody>
                    <a:bodyPr/>
                    <a:lstStyle/>
                    <a:p>
                      <a:pPr marL="342900" lvl="0" indent="-342900" algn="just">
                        <a:lnSpc>
                          <a:spcPct val="107000"/>
                        </a:lnSpc>
                        <a:spcAft>
                          <a:spcPts val="0"/>
                        </a:spcAft>
                        <a:buFont typeface="+mj-lt"/>
                        <a:buAutoNum type="alphaLcParenR"/>
                      </a:pPr>
                      <a:r>
                        <a:rPr lang="es-MX" sz="1000">
                          <a:effectLst/>
                        </a:rPr>
                        <a:t>Realiza resumen de la actividad docente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dirty="0">
                          <a:effectLst/>
                        </a:rPr>
                        <a:t> </a:t>
                      </a:r>
                      <a:endParaRPr lang="es-ES" dirty="0"/>
                    </a:p>
                  </a:txBody>
                  <a:tcPr marL="29330" marR="29330" marT="0" marB="0" anchor="ctr"/>
                </a:tc>
                <a:tc>
                  <a:txBody>
                    <a:bodyPr/>
                    <a:lstStyle/>
                    <a:p>
                      <a:pPr algn="ctr">
                        <a:lnSpc>
                          <a:spcPct val="107000"/>
                        </a:lnSpc>
                        <a:spcAft>
                          <a:spcPts val="0"/>
                        </a:spcAft>
                      </a:pPr>
                      <a:r>
                        <a:rPr lang="es-MX" sz="1000" dirty="0">
                          <a:effectLst/>
                        </a:rPr>
                        <a:t>0</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1408457505"/>
                  </a:ext>
                </a:extLst>
              </a:tr>
              <a:tr h="79489">
                <a:tc>
                  <a:txBody>
                    <a:bodyPr/>
                    <a:lstStyle/>
                    <a:p>
                      <a:pPr marL="342900" lvl="0" indent="-342900" algn="just">
                        <a:lnSpc>
                          <a:spcPct val="107000"/>
                        </a:lnSpc>
                        <a:spcAft>
                          <a:spcPts val="0"/>
                        </a:spcAft>
                        <a:buFont typeface="+mj-lt"/>
                        <a:buAutoNum type="alphaLcParenR"/>
                      </a:pPr>
                      <a:r>
                        <a:rPr lang="es-MX" sz="1000">
                          <a:effectLst/>
                        </a:rPr>
                        <a:t>Nexo de la próxima actividad docente y despedida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1515501954"/>
                  </a:ext>
                </a:extLst>
              </a:tr>
              <a:tr h="79489">
                <a:tc>
                  <a:txBody>
                    <a:bodyPr/>
                    <a:lstStyle/>
                    <a:p>
                      <a:pPr algn="just">
                        <a:lnSpc>
                          <a:spcPct val="107000"/>
                        </a:lnSpc>
                        <a:spcAft>
                          <a:spcPts val="0"/>
                        </a:spcAft>
                      </a:pPr>
                      <a:r>
                        <a:rPr lang="es-MX" sz="1000">
                          <a:effectLst/>
                        </a:rPr>
                        <a:t>2.5.Aspectos generales (12 puntos):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solidFill>
                      <a:schemeClr val="tx1"/>
                    </a:solidFill>
                  </a:tcPr>
                </a:tc>
                <a:tc>
                  <a:txBody>
                    <a:bodyPr/>
                    <a:lstStyle/>
                    <a:p>
                      <a:r>
                        <a:rPr lang="es-MX" sz="1000" dirty="0">
                          <a:effectLst/>
                        </a:rPr>
                        <a:t> </a:t>
                      </a:r>
                      <a:endParaRPr lang="es-ES" dirty="0"/>
                    </a:p>
                  </a:txBody>
                  <a:tcPr marL="29330" marR="29330" marT="0" marB="0" anchor="ctr">
                    <a:solidFill>
                      <a:schemeClr val="tx1"/>
                    </a:solidFill>
                  </a:tcPr>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solidFill>
                      <a:schemeClr val="tx1"/>
                    </a:solidFill>
                  </a:tcPr>
                </a:tc>
                <a:extLst>
                  <a:ext uri="{0D108BD9-81ED-4DB2-BD59-A6C34878D82A}">
                    <a16:rowId xmlns:a16="http://schemas.microsoft.com/office/drawing/2014/main" val="1213130214"/>
                  </a:ext>
                </a:extLst>
              </a:tr>
              <a:tr h="79489">
                <a:tc>
                  <a:txBody>
                    <a:bodyPr/>
                    <a:lstStyle/>
                    <a:p>
                      <a:pPr marL="342900" lvl="0" indent="-342900" algn="just">
                        <a:lnSpc>
                          <a:spcPct val="107000"/>
                        </a:lnSpc>
                        <a:spcAft>
                          <a:spcPts val="0"/>
                        </a:spcAft>
                        <a:buFont typeface="+mj-lt"/>
                        <a:buAutoNum type="alphaLcParenR"/>
                      </a:pPr>
                      <a:r>
                        <a:rPr lang="es-MX" sz="1000">
                          <a:effectLst/>
                        </a:rPr>
                        <a:t>Porte y aspecto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128035322"/>
                  </a:ext>
                </a:extLst>
              </a:tr>
              <a:tr h="79489">
                <a:tc>
                  <a:txBody>
                    <a:bodyPr/>
                    <a:lstStyle/>
                    <a:p>
                      <a:pPr marL="342900" lvl="0" indent="-342900" algn="just">
                        <a:lnSpc>
                          <a:spcPct val="107000"/>
                        </a:lnSpc>
                        <a:spcAft>
                          <a:spcPts val="0"/>
                        </a:spcAft>
                        <a:buFont typeface="+mj-lt"/>
                        <a:buAutoNum type="alphaLcParenR"/>
                      </a:pPr>
                      <a:r>
                        <a:rPr lang="es-MX" sz="1000">
                          <a:effectLst/>
                        </a:rPr>
                        <a:t>Dominio del tema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3607482992"/>
                  </a:ext>
                </a:extLst>
              </a:tr>
              <a:tr h="163187">
                <a:tc>
                  <a:txBody>
                    <a:bodyPr/>
                    <a:lstStyle/>
                    <a:p>
                      <a:pPr marL="342900" lvl="0" indent="-342900" algn="just">
                        <a:lnSpc>
                          <a:spcPct val="107000"/>
                        </a:lnSpc>
                        <a:spcAft>
                          <a:spcPts val="0"/>
                        </a:spcAft>
                        <a:buFont typeface="+mj-lt"/>
                        <a:buAutoNum type="alphaLcParenR"/>
                      </a:pPr>
                      <a:r>
                        <a:rPr lang="es-MX" sz="1000">
                          <a:effectLst/>
                        </a:rPr>
                        <a:t>Aprovechamiento de las potencialidades de la actividad para desarrollar una educación integral</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898648348"/>
                  </a:ext>
                </a:extLst>
              </a:tr>
              <a:tr h="79489">
                <a:tc>
                  <a:txBody>
                    <a:bodyPr/>
                    <a:lstStyle/>
                    <a:p>
                      <a:pPr marL="342900" lvl="0" indent="-342900" algn="just">
                        <a:lnSpc>
                          <a:spcPct val="107000"/>
                        </a:lnSpc>
                        <a:spcAft>
                          <a:spcPts val="0"/>
                        </a:spcAft>
                        <a:buFont typeface="+mj-lt"/>
                        <a:buAutoNum type="alphaLcParenR"/>
                      </a:pPr>
                      <a:r>
                        <a:rPr lang="es-MX" sz="1000">
                          <a:effectLst/>
                        </a:rPr>
                        <a:t>Adecuada expresión oral y uso del vocabulario técnico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220371321"/>
                  </a:ext>
                </a:extLst>
              </a:tr>
              <a:tr h="79489">
                <a:tc>
                  <a:txBody>
                    <a:bodyPr/>
                    <a:lstStyle/>
                    <a:p>
                      <a:pPr marL="342900" lvl="0" indent="-342900" algn="just">
                        <a:lnSpc>
                          <a:spcPct val="107000"/>
                        </a:lnSpc>
                        <a:spcAft>
                          <a:spcPts val="0"/>
                        </a:spcAft>
                        <a:buFont typeface="+mj-lt"/>
                        <a:buAutoNum type="alphaLcParenR"/>
                      </a:pPr>
                      <a:r>
                        <a:rPr lang="es-MX" sz="1000">
                          <a:effectLst/>
                        </a:rPr>
                        <a:t>Ajuste al tiempo (15 minutos)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441293702"/>
                  </a:ext>
                </a:extLst>
              </a:tr>
              <a:tr h="79489">
                <a:tc>
                  <a:txBody>
                    <a:bodyPr/>
                    <a:lstStyle/>
                    <a:p>
                      <a:pPr marL="342900" lvl="0" indent="-342900" algn="just">
                        <a:lnSpc>
                          <a:spcPct val="107000"/>
                        </a:lnSpc>
                        <a:spcAft>
                          <a:spcPts val="0"/>
                        </a:spcAft>
                        <a:buFont typeface="+mj-lt"/>
                        <a:buAutoNum type="alphaLcParenR"/>
                      </a:pPr>
                      <a:r>
                        <a:rPr lang="es-MX" sz="1000">
                          <a:effectLst/>
                        </a:rPr>
                        <a:t>Iniciativa y creatividad</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3549823288"/>
                  </a:ext>
                </a:extLst>
              </a:tr>
              <a:tr h="79489">
                <a:tc>
                  <a:txBody>
                    <a:bodyPr/>
                    <a:lstStyle/>
                    <a:p>
                      <a:pPr algn="r">
                        <a:lnSpc>
                          <a:spcPct val="107000"/>
                        </a:lnSpc>
                        <a:spcAft>
                          <a:spcPts val="0"/>
                        </a:spcAft>
                      </a:pPr>
                      <a:r>
                        <a:rPr lang="es-MX" sz="1000">
                          <a:effectLst/>
                        </a:rPr>
                        <a:t>Total de la defensa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a:effectLst/>
                        </a:rPr>
                        <a:t> </a:t>
                      </a:r>
                      <a:endParaRPr lang="es-ES"/>
                    </a:p>
                  </a:txBody>
                  <a:tcPr marL="29330" marR="29330" marT="0" marB="0" anchor="ctr"/>
                </a:tc>
                <a:tc>
                  <a:txBody>
                    <a:bodyPr/>
                    <a:lstStyle/>
                    <a:p>
                      <a:pPr algn="ctr">
                        <a:lnSpc>
                          <a:spcPct val="107000"/>
                        </a:lnSpc>
                        <a:spcAft>
                          <a:spcPts val="0"/>
                        </a:spcAft>
                      </a:pPr>
                      <a:r>
                        <a:rPr lang="es-MX"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102473794"/>
                  </a:ext>
                </a:extLst>
              </a:tr>
              <a:tr h="79489">
                <a:tc>
                  <a:txBody>
                    <a:bodyPr/>
                    <a:lstStyle/>
                    <a:p>
                      <a:pPr algn="r">
                        <a:lnSpc>
                          <a:spcPct val="107000"/>
                        </a:lnSpc>
                        <a:spcAft>
                          <a:spcPts val="0"/>
                        </a:spcAft>
                      </a:pPr>
                      <a:r>
                        <a:rPr lang="es-MX" sz="1000" dirty="0">
                          <a:effectLst/>
                        </a:rPr>
                        <a:t>Total general</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tc>
                <a:tc>
                  <a:txBody>
                    <a:bodyPr/>
                    <a:lstStyle/>
                    <a:p>
                      <a:pPr algn="ctr">
                        <a:lnSpc>
                          <a:spcPct val="107000"/>
                        </a:lnSpc>
                        <a:spcAft>
                          <a:spcPts val="0"/>
                        </a:spcAft>
                      </a:pPr>
                      <a:r>
                        <a:rPr lang="es-MX" sz="1000">
                          <a:effectLst/>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tc>
                  <a:txBody>
                    <a:bodyPr/>
                    <a:lstStyle/>
                    <a:p>
                      <a:r>
                        <a:rPr lang="es-MX" sz="1000" dirty="0">
                          <a:effectLst/>
                        </a:rPr>
                        <a:t> </a:t>
                      </a:r>
                      <a:endParaRPr lang="es-ES" dirty="0"/>
                    </a:p>
                  </a:txBody>
                  <a:tcPr marL="29330" marR="29330" marT="0" marB="0" anchor="ctr"/>
                </a:tc>
                <a:tc>
                  <a:txBody>
                    <a:bodyPr/>
                    <a:lstStyle/>
                    <a:p>
                      <a:pPr algn="ctr">
                        <a:lnSpc>
                          <a:spcPct val="107000"/>
                        </a:lnSpc>
                        <a:spcAft>
                          <a:spcPts val="0"/>
                        </a:spcAft>
                      </a:pPr>
                      <a:r>
                        <a:rPr lang="es-MX"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30" marR="29330" marT="0" marB="0" anchor="ctr"/>
                </a:tc>
                <a:extLst>
                  <a:ext uri="{0D108BD9-81ED-4DB2-BD59-A6C34878D82A}">
                    <a16:rowId xmlns:a16="http://schemas.microsoft.com/office/drawing/2014/main" val="2902898128"/>
                  </a:ext>
                </a:extLst>
              </a:tr>
            </a:tbl>
          </a:graphicData>
        </a:graphic>
      </p:graphicFrame>
      <p:sp>
        <p:nvSpPr>
          <p:cNvPr id="3" name="Rectángulo 2">
            <a:extLst>
              <a:ext uri="{FF2B5EF4-FFF2-40B4-BE49-F238E27FC236}">
                <a16:creationId xmlns:a16="http://schemas.microsoft.com/office/drawing/2014/main" id="{125AE5D8-6F46-468C-8526-239D2E2B25CB}"/>
              </a:ext>
            </a:extLst>
          </p:cNvPr>
          <p:cNvSpPr/>
          <p:nvPr/>
        </p:nvSpPr>
        <p:spPr>
          <a:xfrm>
            <a:off x="189682" y="33383"/>
            <a:ext cx="7921932" cy="307777"/>
          </a:xfrm>
          <a:prstGeom prst="rect">
            <a:avLst/>
          </a:prstGeom>
        </p:spPr>
        <p:txBody>
          <a:bodyPr wrap="square">
            <a:spAutoFit/>
          </a:bodyPr>
          <a:lstStyle/>
          <a:p>
            <a:r>
              <a:rPr lang="es-MX" sz="1400" b="1" dirty="0">
                <a:latin typeface="Arial" panose="020B0604020202020204" pitchFamily="34" charset="0"/>
                <a:ea typeface="Calibri" panose="020F0502020204030204" pitchFamily="34" charset="0"/>
              </a:rPr>
              <a:t>Tabla 2. </a:t>
            </a:r>
            <a:r>
              <a:rPr lang="es-MX" sz="1400" dirty="0">
                <a:latin typeface="Arial" panose="020B0604020202020204" pitchFamily="34" charset="0"/>
                <a:ea typeface="Calibri" panose="020F0502020204030204" pitchFamily="34" charset="0"/>
              </a:rPr>
              <a:t>Aspectos a evaluar durante la exposición de la clase</a:t>
            </a:r>
            <a:endParaRPr lang="es-ES" sz="1400" dirty="0"/>
          </a:p>
        </p:txBody>
      </p:sp>
      <p:sp>
        <p:nvSpPr>
          <p:cNvPr id="4" name="Rectángulo 3">
            <a:extLst>
              <a:ext uri="{FF2B5EF4-FFF2-40B4-BE49-F238E27FC236}">
                <a16:creationId xmlns:a16="http://schemas.microsoft.com/office/drawing/2014/main" id="{C40C7C14-E53A-43D1-BD4A-39566F85D840}"/>
              </a:ext>
            </a:extLst>
          </p:cNvPr>
          <p:cNvSpPr/>
          <p:nvPr/>
        </p:nvSpPr>
        <p:spPr>
          <a:xfrm>
            <a:off x="10123277" y="48679"/>
            <a:ext cx="1879041" cy="264368"/>
          </a:xfrm>
          <a:prstGeom prst="rect">
            <a:avLst/>
          </a:prstGeom>
        </p:spPr>
        <p:txBody>
          <a:bodyPr wrap="none">
            <a:spAutoFit/>
          </a:bodyPr>
          <a:lstStyle/>
          <a:p>
            <a:pPr algn="just">
              <a:lnSpc>
                <a:spcPct val="107000"/>
              </a:lnSpc>
              <a:spcAft>
                <a:spcPts val="800"/>
              </a:spcAft>
            </a:pPr>
            <a:r>
              <a:rPr lang="es-MX" sz="1100" dirty="0">
                <a:latin typeface="Arial" panose="020B0604020202020204" pitchFamily="34" charset="0"/>
                <a:ea typeface="Calibri" panose="020F0502020204030204" pitchFamily="34" charset="0"/>
                <a:cs typeface="Times New Roman" panose="02020603050405020304" pitchFamily="18" charset="0"/>
              </a:rPr>
              <a:t>Fuente: Elaboración propia</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92718" y="6185521"/>
            <a:ext cx="609600" cy="609600"/>
          </a:xfrm>
          <a:prstGeom prst="rect">
            <a:avLst/>
          </a:prstGeom>
        </p:spPr>
      </p:pic>
    </p:spTree>
    <p:extLst>
      <p:ext uri="{BB962C8B-B14F-4D97-AF65-F5344CB8AC3E}">
        <p14:creationId xmlns:p14="http://schemas.microsoft.com/office/powerpoint/2010/main" val="924117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88"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277A90A-3136-43EA-A9ED-91D8A744F622}"/>
              </a:ext>
            </a:extLst>
          </p:cNvPr>
          <p:cNvGraphicFramePr>
            <a:graphicFrameLocks noGrp="1"/>
          </p:cNvGraphicFramePr>
          <p:nvPr>
            <p:extLst>
              <p:ext uri="{D42A27DB-BD31-4B8C-83A1-F6EECF244321}">
                <p14:modId xmlns:p14="http://schemas.microsoft.com/office/powerpoint/2010/main" val="71617839"/>
              </p:ext>
            </p:extLst>
          </p:nvPr>
        </p:nvGraphicFramePr>
        <p:xfrm>
          <a:off x="633426" y="2187217"/>
          <a:ext cx="10925147" cy="3661438"/>
        </p:xfrm>
        <a:graphic>
          <a:graphicData uri="http://schemas.openxmlformats.org/drawingml/2006/table">
            <a:tbl>
              <a:tblPr firstRow="1" firstCol="1" bandRow="1">
                <a:tableStyleId>{5940675A-B579-460E-94D1-54222C63F5DA}</a:tableStyleId>
              </a:tblPr>
              <a:tblGrid>
                <a:gridCol w="1129821">
                  <a:extLst>
                    <a:ext uri="{9D8B030D-6E8A-4147-A177-3AD203B41FA5}">
                      <a16:colId xmlns:a16="http://schemas.microsoft.com/office/drawing/2014/main" val="4062290229"/>
                    </a:ext>
                  </a:extLst>
                </a:gridCol>
                <a:gridCol w="1079500">
                  <a:extLst>
                    <a:ext uri="{9D8B030D-6E8A-4147-A177-3AD203B41FA5}">
                      <a16:colId xmlns:a16="http://schemas.microsoft.com/office/drawing/2014/main" val="2479003553"/>
                    </a:ext>
                  </a:extLst>
                </a:gridCol>
                <a:gridCol w="650875">
                  <a:extLst>
                    <a:ext uri="{9D8B030D-6E8A-4147-A177-3AD203B41FA5}">
                      <a16:colId xmlns:a16="http://schemas.microsoft.com/office/drawing/2014/main" val="855809790"/>
                    </a:ext>
                  </a:extLst>
                </a:gridCol>
                <a:gridCol w="1555750">
                  <a:extLst>
                    <a:ext uri="{9D8B030D-6E8A-4147-A177-3AD203B41FA5}">
                      <a16:colId xmlns:a16="http://schemas.microsoft.com/office/drawing/2014/main" val="3983091295"/>
                    </a:ext>
                  </a:extLst>
                </a:gridCol>
                <a:gridCol w="650875">
                  <a:extLst>
                    <a:ext uri="{9D8B030D-6E8A-4147-A177-3AD203B41FA5}">
                      <a16:colId xmlns:a16="http://schemas.microsoft.com/office/drawing/2014/main" val="3928722152"/>
                    </a:ext>
                  </a:extLst>
                </a:gridCol>
                <a:gridCol w="1213511">
                  <a:extLst>
                    <a:ext uri="{9D8B030D-6E8A-4147-A177-3AD203B41FA5}">
                      <a16:colId xmlns:a16="http://schemas.microsoft.com/office/drawing/2014/main" val="4173876296"/>
                    </a:ext>
                  </a:extLst>
                </a:gridCol>
                <a:gridCol w="606755">
                  <a:extLst>
                    <a:ext uri="{9D8B030D-6E8A-4147-A177-3AD203B41FA5}">
                      <a16:colId xmlns:a16="http://schemas.microsoft.com/office/drawing/2014/main" val="996288307"/>
                    </a:ext>
                  </a:extLst>
                </a:gridCol>
                <a:gridCol w="1129821">
                  <a:extLst>
                    <a:ext uri="{9D8B030D-6E8A-4147-A177-3AD203B41FA5}">
                      <a16:colId xmlns:a16="http://schemas.microsoft.com/office/drawing/2014/main" val="3744011076"/>
                    </a:ext>
                  </a:extLst>
                </a:gridCol>
                <a:gridCol w="606755">
                  <a:extLst>
                    <a:ext uri="{9D8B030D-6E8A-4147-A177-3AD203B41FA5}">
                      <a16:colId xmlns:a16="http://schemas.microsoft.com/office/drawing/2014/main" val="3298242952"/>
                    </a:ext>
                  </a:extLst>
                </a:gridCol>
                <a:gridCol w="585832">
                  <a:extLst>
                    <a:ext uri="{9D8B030D-6E8A-4147-A177-3AD203B41FA5}">
                      <a16:colId xmlns:a16="http://schemas.microsoft.com/office/drawing/2014/main" val="1399257510"/>
                    </a:ext>
                  </a:extLst>
                </a:gridCol>
                <a:gridCol w="585832">
                  <a:extLst>
                    <a:ext uri="{9D8B030D-6E8A-4147-A177-3AD203B41FA5}">
                      <a16:colId xmlns:a16="http://schemas.microsoft.com/office/drawing/2014/main" val="2079714298"/>
                    </a:ext>
                  </a:extLst>
                </a:gridCol>
                <a:gridCol w="585832">
                  <a:extLst>
                    <a:ext uri="{9D8B030D-6E8A-4147-A177-3AD203B41FA5}">
                      <a16:colId xmlns:a16="http://schemas.microsoft.com/office/drawing/2014/main" val="3471780340"/>
                    </a:ext>
                  </a:extLst>
                </a:gridCol>
                <a:gridCol w="543988">
                  <a:extLst>
                    <a:ext uri="{9D8B030D-6E8A-4147-A177-3AD203B41FA5}">
                      <a16:colId xmlns:a16="http://schemas.microsoft.com/office/drawing/2014/main" val="3759943578"/>
                    </a:ext>
                  </a:extLst>
                </a:gridCol>
              </a:tblGrid>
              <a:tr h="1235218">
                <a:tc>
                  <a:txBody>
                    <a:bodyPr/>
                    <a:lstStyle/>
                    <a:p>
                      <a:pPr algn="ctr">
                        <a:lnSpc>
                          <a:spcPct val="107000"/>
                        </a:lnSpc>
                        <a:spcAft>
                          <a:spcPts val="0"/>
                        </a:spcAft>
                      </a:pPr>
                      <a:r>
                        <a:rPr lang="es-MX" sz="1600" b="1" dirty="0">
                          <a:effectLst/>
                          <a:latin typeface="Century Gothic" panose="020B0502020202020204" pitchFamily="34" charset="0"/>
                        </a:rPr>
                        <a:t>Categoría Docente</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Medicina</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Estomatología</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Enfermería</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Técnico de la salud</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Otro</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Total</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b="1" dirty="0">
                          <a:effectLst/>
                          <a:latin typeface="Century Gothic" panose="020B0502020202020204" pitchFamily="34" charset="0"/>
                        </a:rPr>
                        <a:t>%</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79957696"/>
                  </a:ext>
                </a:extLst>
              </a:tr>
              <a:tr h="606555">
                <a:tc>
                  <a:txBody>
                    <a:bodyPr/>
                    <a:lstStyle/>
                    <a:p>
                      <a:pPr algn="ctr">
                        <a:lnSpc>
                          <a:spcPct val="107000"/>
                        </a:lnSpc>
                        <a:spcAft>
                          <a:spcPts val="0"/>
                        </a:spcAft>
                      </a:pPr>
                      <a:r>
                        <a:rPr lang="es-MX" sz="1600" b="1" dirty="0">
                          <a:effectLst/>
                          <a:latin typeface="Century Gothic" panose="020B0502020202020204" pitchFamily="34" charset="0"/>
                        </a:rPr>
                        <a:t>Instructor</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4</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28.57</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dirty="0">
                          <a:effectLst/>
                          <a:latin typeface="Century Gothic" panose="020B0502020202020204" pitchFamily="34" charset="0"/>
                        </a:rPr>
                        <a:t>4</a:t>
                      </a:r>
                      <a:endParaRPr lang="es-E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28.6</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69810516"/>
                  </a:ext>
                </a:extLst>
              </a:tr>
              <a:tr h="606555">
                <a:tc>
                  <a:txBody>
                    <a:bodyPr/>
                    <a:lstStyle/>
                    <a:p>
                      <a:pPr algn="ctr">
                        <a:lnSpc>
                          <a:spcPct val="107000"/>
                        </a:lnSpc>
                        <a:spcAft>
                          <a:spcPts val="0"/>
                        </a:spcAft>
                      </a:pPr>
                      <a:r>
                        <a:rPr lang="es-MX" sz="1600" b="1" dirty="0">
                          <a:effectLst/>
                          <a:latin typeface="Century Gothic" panose="020B0502020202020204" pitchFamily="34" charset="0"/>
                        </a:rPr>
                        <a:t>Asistente</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2</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14.29</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 </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2</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14.3</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52472075"/>
                  </a:ext>
                </a:extLst>
              </a:tr>
              <a:tr h="606555">
                <a:tc>
                  <a:txBody>
                    <a:bodyPr/>
                    <a:lstStyle/>
                    <a:p>
                      <a:pPr algn="ctr">
                        <a:lnSpc>
                          <a:spcPct val="107000"/>
                        </a:lnSpc>
                        <a:spcAft>
                          <a:spcPts val="0"/>
                        </a:spcAft>
                      </a:pPr>
                      <a:r>
                        <a:rPr lang="es-MX" sz="1600" b="1" dirty="0">
                          <a:effectLst/>
                          <a:latin typeface="Century Gothic" panose="020B0502020202020204" pitchFamily="34" charset="0"/>
                        </a:rPr>
                        <a:t>Auxiliar</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4</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28.57</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1</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7.14</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1</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7.14</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1</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7.14</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1</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7.14</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8</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57.1</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14615137"/>
                  </a:ext>
                </a:extLst>
              </a:tr>
              <a:tr h="606555">
                <a:tc>
                  <a:txBody>
                    <a:bodyPr/>
                    <a:lstStyle/>
                    <a:p>
                      <a:pPr algn="ctr">
                        <a:lnSpc>
                          <a:spcPct val="107000"/>
                        </a:lnSpc>
                        <a:spcAft>
                          <a:spcPts val="0"/>
                        </a:spcAft>
                      </a:pPr>
                      <a:r>
                        <a:rPr lang="es-MX" sz="1600" b="1" dirty="0">
                          <a:effectLst/>
                          <a:latin typeface="Century Gothic" panose="020B0502020202020204" pitchFamily="34" charset="0"/>
                        </a:rPr>
                        <a:t>Total</a:t>
                      </a:r>
                      <a:endParaRPr lang="es-E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8</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57.14</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3</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21.43</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1</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dirty="0">
                          <a:effectLst/>
                          <a:latin typeface="Century Gothic" panose="020B0502020202020204" pitchFamily="34" charset="0"/>
                        </a:rPr>
                        <a:t>7.14</a:t>
                      </a:r>
                      <a:endParaRPr lang="es-E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1</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7.14</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1</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7.14</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a:effectLst/>
                          <a:latin typeface="Century Gothic" panose="020B0502020202020204" pitchFamily="34" charset="0"/>
                        </a:rPr>
                        <a:t>14</a:t>
                      </a:r>
                      <a:endParaRPr lang="es-E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1600" dirty="0">
                          <a:effectLst/>
                          <a:latin typeface="Century Gothic" panose="020B0502020202020204" pitchFamily="34" charset="0"/>
                        </a:rPr>
                        <a:t>100</a:t>
                      </a:r>
                      <a:endParaRPr lang="es-E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61635239"/>
                  </a:ext>
                </a:extLst>
              </a:tr>
            </a:tbl>
          </a:graphicData>
        </a:graphic>
      </p:graphicFrame>
      <p:sp>
        <p:nvSpPr>
          <p:cNvPr id="3" name="Rectángulo 2">
            <a:extLst>
              <a:ext uri="{FF2B5EF4-FFF2-40B4-BE49-F238E27FC236}">
                <a16:creationId xmlns:a16="http://schemas.microsoft.com/office/drawing/2014/main" id="{C464A223-22F9-4582-8E89-C6CDA5B995A4}"/>
              </a:ext>
            </a:extLst>
          </p:cNvPr>
          <p:cNvSpPr/>
          <p:nvPr/>
        </p:nvSpPr>
        <p:spPr>
          <a:xfrm>
            <a:off x="1299409" y="1565633"/>
            <a:ext cx="9593179" cy="396006"/>
          </a:xfrm>
          <a:prstGeom prst="rect">
            <a:avLst/>
          </a:prstGeom>
        </p:spPr>
        <p:txBody>
          <a:bodyPr wrap="square">
            <a:spAutoFit/>
          </a:bodyPr>
          <a:lstStyle/>
          <a:p>
            <a:pPr algn="just">
              <a:lnSpc>
                <a:spcPct val="107000"/>
              </a:lnSpc>
              <a:spcAft>
                <a:spcPts val="800"/>
              </a:spcAft>
            </a:pPr>
            <a:r>
              <a:rPr lang="es-MX" sz="2000" b="1" dirty="0">
                <a:latin typeface="Century Gothic" panose="020B0502020202020204" pitchFamily="34" charset="0"/>
                <a:ea typeface="Calibri" panose="020F0502020204030204" pitchFamily="34" charset="0"/>
                <a:cs typeface="Times New Roman" panose="02020603050405020304" pitchFamily="18" charset="0"/>
              </a:rPr>
              <a:t>Tabla 3. </a:t>
            </a:r>
            <a:r>
              <a:rPr lang="es-MX" sz="2000" dirty="0">
                <a:latin typeface="Century Gothic" panose="020B0502020202020204" pitchFamily="34" charset="0"/>
                <a:ea typeface="Calibri" panose="020F0502020204030204" pitchFamily="34" charset="0"/>
                <a:cs typeface="Times New Roman" panose="02020603050405020304" pitchFamily="18" charset="0"/>
              </a:rPr>
              <a:t>Distribución de los tribunales según profesión y categoría docente</a:t>
            </a:r>
            <a:endParaRPr lang="es-ES"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91232567-D5D0-497C-8988-0AA1E3F03A16}"/>
              </a:ext>
            </a:extLst>
          </p:cNvPr>
          <p:cNvSpPr/>
          <p:nvPr/>
        </p:nvSpPr>
        <p:spPr>
          <a:xfrm>
            <a:off x="9503203" y="5903806"/>
            <a:ext cx="2117887" cy="365869"/>
          </a:xfrm>
          <a:prstGeom prst="rect">
            <a:avLst/>
          </a:prstGeom>
        </p:spPr>
        <p:txBody>
          <a:bodyPr wrap="none">
            <a:spAutoFit/>
          </a:bodyPr>
          <a:lstStyle/>
          <a:p>
            <a:pPr algn="just">
              <a:lnSpc>
                <a:spcPct val="107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Fuente: Encuesta</a:t>
            </a:r>
            <a:endParaRPr lang="es-ES"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0DC96A91-24CC-4A5C-A864-92019A3E79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03" y="-22507"/>
            <a:ext cx="12208503" cy="1135019"/>
          </a:xfrm>
          <a:prstGeom prst="rect">
            <a:avLst/>
          </a:prstGeom>
        </p:spPr>
      </p:pic>
      <p:pic>
        <p:nvPicPr>
          <p:cNvPr id="6" name="cua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8573" y="6238045"/>
            <a:ext cx="609600" cy="609600"/>
          </a:xfrm>
          <a:prstGeom prst="rect">
            <a:avLst/>
          </a:prstGeom>
        </p:spPr>
      </p:pic>
    </p:spTree>
    <p:extLst>
      <p:ext uri="{BB962C8B-B14F-4D97-AF65-F5344CB8AC3E}">
        <p14:creationId xmlns:p14="http://schemas.microsoft.com/office/powerpoint/2010/main" val="35253756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9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1A46BDF-EDF1-4173-955E-D223B5524A97}"/>
              </a:ext>
            </a:extLst>
          </p:cNvPr>
          <p:cNvGraphicFramePr>
            <a:graphicFrameLocks noGrp="1"/>
          </p:cNvGraphicFramePr>
          <p:nvPr>
            <p:extLst>
              <p:ext uri="{D42A27DB-BD31-4B8C-83A1-F6EECF244321}">
                <p14:modId xmlns:p14="http://schemas.microsoft.com/office/powerpoint/2010/main" val="2029741049"/>
              </p:ext>
            </p:extLst>
          </p:nvPr>
        </p:nvGraphicFramePr>
        <p:xfrm>
          <a:off x="380047" y="2251584"/>
          <a:ext cx="11431905" cy="4304861"/>
        </p:xfrm>
        <a:graphic>
          <a:graphicData uri="http://schemas.openxmlformats.org/drawingml/2006/table">
            <a:tbl>
              <a:tblPr firstRow="1" firstCol="1" bandRow="1">
                <a:tableStyleId>{5940675A-B579-460E-94D1-54222C63F5DA}</a:tableStyleId>
              </a:tblPr>
              <a:tblGrid>
                <a:gridCol w="1168400">
                  <a:extLst>
                    <a:ext uri="{9D8B030D-6E8A-4147-A177-3AD203B41FA5}">
                      <a16:colId xmlns:a16="http://schemas.microsoft.com/office/drawing/2014/main" val="1825597478"/>
                    </a:ext>
                  </a:extLst>
                </a:gridCol>
                <a:gridCol w="1567498">
                  <a:extLst>
                    <a:ext uri="{9D8B030D-6E8A-4147-A177-3AD203B41FA5}">
                      <a16:colId xmlns:a16="http://schemas.microsoft.com/office/drawing/2014/main" val="3623070203"/>
                    </a:ext>
                  </a:extLst>
                </a:gridCol>
                <a:gridCol w="1168400">
                  <a:extLst>
                    <a:ext uri="{9D8B030D-6E8A-4147-A177-3AD203B41FA5}">
                      <a16:colId xmlns:a16="http://schemas.microsoft.com/office/drawing/2014/main" val="3573609278"/>
                    </a:ext>
                  </a:extLst>
                </a:gridCol>
                <a:gridCol w="1534160">
                  <a:extLst>
                    <a:ext uri="{9D8B030D-6E8A-4147-A177-3AD203B41FA5}">
                      <a16:colId xmlns:a16="http://schemas.microsoft.com/office/drawing/2014/main" val="2948762944"/>
                    </a:ext>
                  </a:extLst>
                </a:gridCol>
                <a:gridCol w="1168400">
                  <a:extLst>
                    <a:ext uri="{9D8B030D-6E8A-4147-A177-3AD203B41FA5}">
                      <a16:colId xmlns:a16="http://schemas.microsoft.com/office/drawing/2014/main" val="2397959100"/>
                    </a:ext>
                  </a:extLst>
                </a:gridCol>
                <a:gridCol w="1319847">
                  <a:extLst>
                    <a:ext uri="{9D8B030D-6E8A-4147-A177-3AD203B41FA5}">
                      <a16:colId xmlns:a16="http://schemas.microsoft.com/office/drawing/2014/main" val="542924879"/>
                    </a:ext>
                  </a:extLst>
                </a:gridCol>
                <a:gridCol w="1168400">
                  <a:extLst>
                    <a:ext uri="{9D8B030D-6E8A-4147-A177-3AD203B41FA5}">
                      <a16:colId xmlns:a16="http://schemas.microsoft.com/office/drawing/2014/main" val="991882735"/>
                    </a:ext>
                  </a:extLst>
                </a:gridCol>
                <a:gridCol w="1168400">
                  <a:extLst>
                    <a:ext uri="{9D8B030D-6E8A-4147-A177-3AD203B41FA5}">
                      <a16:colId xmlns:a16="http://schemas.microsoft.com/office/drawing/2014/main" val="992312369"/>
                    </a:ext>
                  </a:extLst>
                </a:gridCol>
                <a:gridCol w="1168400">
                  <a:extLst>
                    <a:ext uri="{9D8B030D-6E8A-4147-A177-3AD203B41FA5}">
                      <a16:colId xmlns:a16="http://schemas.microsoft.com/office/drawing/2014/main" val="1576602578"/>
                    </a:ext>
                  </a:extLst>
                </a:gridCol>
              </a:tblGrid>
              <a:tr h="214630">
                <a:tc gridSpan="9">
                  <a:txBody>
                    <a:bodyPr/>
                    <a:lstStyle/>
                    <a:p>
                      <a:pPr algn="ctr">
                        <a:lnSpc>
                          <a:spcPct val="107000"/>
                        </a:lnSpc>
                        <a:spcAft>
                          <a:spcPts val="0"/>
                        </a:spcAft>
                      </a:pPr>
                      <a:r>
                        <a:rPr lang="es-MX" sz="2400" b="1" dirty="0">
                          <a:effectLst/>
                          <a:latin typeface="Century Gothic" panose="020B0502020202020204" pitchFamily="34" charset="0"/>
                        </a:rPr>
                        <a:t>Años de experiencia docente</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59740379"/>
                  </a:ext>
                </a:extLst>
              </a:tr>
              <a:tr h="209550">
                <a:tc>
                  <a:txBody>
                    <a:bodyPr/>
                    <a:lstStyle/>
                    <a:p>
                      <a:pPr algn="ctr">
                        <a:lnSpc>
                          <a:spcPct val="107000"/>
                        </a:lnSpc>
                        <a:spcAft>
                          <a:spcPts val="0"/>
                        </a:spcAft>
                      </a:pPr>
                      <a:r>
                        <a:rPr lang="es-MX" sz="2400" b="1" dirty="0">
                          <a:effectLst/>
                          <a:latin typeface="Century Gothic" panose="020B0502020202020204" pitchFamily="34" charset="0"/>
                        </a:rPr>
                        <a:t>Escala</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b="1" dirty="0">
                          <a:effectLst/>
                          <a:latin typeface="Century Gothic" panose="020B0502020202020204" pitchFamily="34" charset="0"/>
                        </a:rPr>
                        <a:t>Instructor</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b="1" dirty="0">
                          <a:effectLst/>
                          <a:latin typeface="Century Gothic" panose="020B0502020202020204" pitchFamily="34" charset="0"/>
                        </a:rPr>
                        <a:t>%</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b="1" dirty="0">
                          <a:effectLst/>
                          <a:latin typeface="Century Gothic" panose="020B0502020202020204" pitchFamily="34" charset="0"/>
                        </a:rPr>
                        <a:t>Asistente</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b="1" dirty="0">
                          <a:effectLst/>
                          <a:latin typeface="Century Gothic" panose="020B0502020202020204" pitchFamily="34" charset="0"/>
                        </a:rPr>
                        <a:t>%</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b="1" dirty="0">
                          <a:effectLst/>
                          <a:latin typeface="Century Gothic" panose="020B0502020202020204" pitchFamily="34" charset="0"/>
                        </a:rPr>
                        <a:t>Auxiliar</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b="1" dirty="0">
                          <a:effectLst/>
                          <a:latin typeface="Century Gothic" panose="020B0502020202020204" pitchFamily="34" charset="0"/>
                        </a:rPr>
                        <a:t>%</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b="1" dirty="0">
                          <a:effectLst/>
                          <a:latin typeface="Century Gothic" panose="020B0502020202020204" pitchFamily="34" charset="0"/>
                        </a:rPr>
                        <a:t>Total</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b="1" dirty="0">
                          <a:effectLst/>
                          <a:latin typeface="Century Gothic" panose="020B0502020202020204" pitchFamily="34" charset="0"/>
                        </a:rPr>
                        <a:t>%</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8255911"/>
                  </a:ext>
                </a:extLst>
              </a:tr>
              <a:tr h="209550">
                <a:tc>
                  <a:txBody>
                    <a:bodyPr/>
                    <a:lstStyle/>
                    <a:p>
                      <a:pPr algn="ctr">
                        <a:lnSpc>
                          <a:spcPct val="107000"/>
                        </a:lnSpc>
                        <a:spcAft>
                          <a:spcPts val="0"/>
                        </a:spcAft>
                      </a:pPr>
                      <a:r>
                        <a:rPr lang="es-MX" sz="2400" b="1" dirty="0">
                          <a:effectLst/>
                          <a:latin typeface="Century Gothic" panose="020B0502020202020204" pitchFamily="34" charset="0"/>
                        </a:rPr>
                        <a:t>1</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28.6</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7.1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5010933"/>
                  </a:ext>
                </a:extLst>
              </a:tr>
              <a:tr h="209550">
                <a:tc>
                  <a:txBody>
                    <a:bodyPr/>
                    <a:lstStyle/>
                    <a:p>
                      <a:pPr algn="ctr">
                        <a:lnSpc>
                          <a:spcPct val="107000"/>
                        </a:lnSpc>
                        <a:spcAft>
                          <a:spcPts val="0"/>
                        </a:spcAft>
                      </a:pPr>
                      <a:r>
                        <a:rPr lang="es-MX" sz="2400" b="1" dirty="0">
                          <a:effectLst/>
                          <a:latin typeface="Century Gothic" panose="020B0502020202020204" pitchFamily="34" charset="0"/>
                        </a:rPr>
                        <a:t>2-20</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3</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21.4</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14.3</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7.1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6</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dirty="0">
                          <a:effectLst/>
                          <a:latin typeface="Century Gothic" panose="020B0502020202020204" pitchFamily="34" charset="0"/>
                        </a:rPr>
                        <a:t>42.9</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292301"/>
                  </a:ext>
                </a:extLst>
              </a:tr>
              <a:tr h="209550">
                <a:tc>
                  <a:txBody>
                    <a:bodyPr/>
                    <a:lstStyle/>
                    <a:p>
                      <a:pPr algn="ctr">
                        <a:lnSpc>
                          <a:spcPct val="107000"/>
                        </a:lnSpc>
                        <a:spcAft>
                          <a:spcPts val="0"/>
                        </a:spcAft>
                      </a:pPr>
                      <a:r>
                        <a:rPr lang="es-MX" sz="2400" b="1" dirty="0">
                          <a:effectLst/>
                          <a:latin typeface="Century Gothic" panose="020B0502020202020204" pitchFamily="34" charset="0"/>
                        </a:rPr>
                        <a:t>21-40</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6</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42.9</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6</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dirty="0">
                          <a:effectLst/>
                          <a:latin typeface="Century Gothic" panose="020B0502020202020204" pitchFamily="34" charset="0"/>
                        </a:rPr>
                        <a:t>42.9</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7151867"/>
                  </a:ext>
                </a:extLst>
              </a:tr>
              <a:tr h="209550">
                <a:tc>
                  <a:txBody>
                    <a:bodyPr/>
                    <a:lstStyle/>
                    <a:p>
                      <a:pPr algn="ctr">
                        <a:lnSpc>
                          <a:spcPct val="107000"/>
                        </a:lnSpc>
                        <a:spcAft>
                          <a:spcPts val="0"/>
                        </a:spcAft>
                      </a:pPr>
                      <a:r>
                        <a:rPr lang="es-MX" sz="2400" b="1" dirty="0">
                          <a:effectLst/>
                          <a:latin typeface="Century Gothic" panose="020B0502020202020204" pitchFamily="34" charset="0"/>
                        </a:rPr>
                        <a:t>≥ 41</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7.1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7.1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4833126"/>
                  </a:ext>
                </a:extLst>
              </a:tr>
              <a:tr h="209550">
                <a:tc>
                  <a:txBody>
                    <a:bodyPr/>
                    <a:lstStyle/>
                    <a:p>
                      <a:pPr algn="ctr">
                        <a:lnSpc>
                          <a:spcPct val="107000"/>
                        </a:lnSpc>
                        <a:spcAft>
                          <a:spcPts val="0"/>
                        </a:spcAft>
                      </a:pPr>
                      <a:r>
                        <a:rPr lang="es-MX" sz="2400" b="1" dirty="0">
                          <a:effectLst/>
                          <a:latin typeface="Century Gothic" panose="020B0502020202020204" pitchFamily="34" charset="0"/>
                        </a:rPr>
                        <a:t>Total</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4</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28.6</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14.3</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8</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57.1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14</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100</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5391672"/>
                  </a:ext>
                </a:extLst>
              </a:tr>
              <a:tr h="209550">
                <a:tc gridSpan="9">
                  <a:txBody>
                    <a:bodyPr/>
                    <a:lstStyle/>
                    <a:p>
                      <a:pPr algn="ctr">
                        <a:lnSpc>
                          <a:spcPct val="107000"/>
                        </a:lnSpc>
                        <a:spcAft>
                          <a:spcPts val="0"/>
                        </a:spcAft>
                      </a:pPr>
                      <a:r>
                        <a:rPr lang="es-MX" sz="2400" b="1" dirty="0">
                          <a:effectLst/>
                          <a:latin typeface="Century Gothic" panose="020B0502020202020204" pitchFamily="34" charset="0"/>
                        </a:rPr>
                        <a:t>Participación en ediciones anteriores del Festival de la Clase</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68569957"/>
                  </a:ext>
                </a:extLst>
              </a:tr>
              <a:tr h="209550">
                <a:tc>
                  <a:txBody>
                    <a:bodyPr/>
                    <a:lstStyle/>
                    <a:p>
                      <a:pPr algn="ctr">
                        <a:lnSpc>
                          <a:spcPct val="107000"/>
                        </a:lnSpc>
                        <a:spcAft>
                          <a:spcPts val="0"/>
                        </a:spcAft>
                      </a:pPr>
                      <a:r>
                        <a:rPr lang="es-MX" sz="2400" b="1" dirty="0">
                          <a:effectLst/>
                          <a:latin typeface="Century Gothic" panose="020B0502020202020204" pitchFamily="34" charset="0"/>
                        </a:rPr>
                        <a:t>≤ 5</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4</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28.6</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14.3</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5</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35.7</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78.6</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0571591"/>
                  </a:ext>
                </a:extLst>
              </a:tr>
              <a:tr h="209550">
                <a:tc>
                  <a:txBody>
                    <a:bodyPr/>
                    <a:lstStyle/>
                    <a:p>
                      <a:pPr algn="ctr">
                        <a:lnSpc>
                          <a:spcPct val="107000"/>
                        </a:lnSpc>
                        <a:spcAft>
                          <a:spcPts val="0"/>
                        </a:spcAft>
                      </a:pPr>
                      <a:r>
                        <a:rPr lang="es-MX" sz="2400" b="1" dirty="0">
                          <a:effectLst/>
                          <a:latin typeface="Century Gothic" panose="020B0502020202020204" pitchFamily="34" charset="0"/>
                        </a:rPr>
                        <a:t>&gt; 5</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 -</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3</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21.4</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3</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21.4</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6339701"/>
                  </a:ext>
                </a:extLst>
              </a:tr>
              <a:tr h="209550">
                <a:tc>
                  <a:txBody>
                    <a:bodyPr/>
                    <a:lstStyle/>
                    <a:p>
                      <a:pPr algn="ctr">
                        <a:lnSpc>
                          <a:spcPct val="107000"/>
                        </a:lnSpc>
                        <a:spcAft>
                          <a:spcPts val="0"/>
                        </a:spcAft>
                      </a:pPr>
                      <a:r>
                        <a:rPr lang="es-MX" sz="2400" b="1" dirty="0">
                          <a:effectLst/>
                          <a:latin typeface="Century Gothic" panose="020B0502020202020204" pitchFamily="34" charset="0"/>
                        </a:rPr>
                        <a:t>Total</a:t>
                      </a:r>
                      <a:endParaRPr lang="es-ES" sz="2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4</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28.6</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2</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14.3</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8</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57.1</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a:effectLst/>
                          <a:latin typeface="Century Gothic" panose="020B0502020202020204" pitchFamily="34" charset="0"/>
                        </a:rPr>
                        <a:t>14</a:t>
                      </a:r>
                      <a:endParaRPr lang="es-ES" sz="20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400" dirty="0">
                          <a:effectLst/>
                          <a:latin typeface="Century Gothic" panose="020B0502020202020204" pitchFamily="34" charset="0"/>
                        </a:rPr>
                        <a:t>100</a:t>
                      </a:r>
                      <a:endParaRPr lang="es-E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8271714"/>
                  </a:ext>
                </a:extLst>
              </a:tr>
            </a:tbl>
          </a:graphicData>
        </a:graphic>
      </p:graphicFrame>
      <p:sp>
        <p:nvSpPr>
          <p:cNvPr id="3" name="Rectángulo 2">
            <a:extLst>
              <a:ext uri="{FF2B5EF4-FFF2-40B4-BE49-F238E27FC236}">
                <a16:creationId xmlns:a16="http://schemas.microsoft.com/office/drawing/2014/main" id="{92C26FD4-E6FC-441C-A5F4-3C213013D59C}"/>
              </a:ext>
            </a:extLst>
          </p:cNvPr>
          <p:cNvSpPr/>
          <p:nvPr/>
        </p:nvSpPr>
        <p:spPr>
          <a:xfrm>
            <a:off x="380046" y="1328254"/>
            <a:ext cx="11431905" cy="707886"/>
          </a:xfrm>
          <a:prstGeom prst="rect">
            <a:avLst/>
          </a:prstGeom>
        </p:spPr>
        <p:txBody>
          <a:bodyPr wrap="square">
            <a:spAutoFit/>
          </a:bodyPr>
          <a:lstStyle/>
          <a:p>
            <a:pPr algn="ctr"/>
            <a:r>
              <a:rPr lang="es-MX" sz="2000" b="1" dirty="0">
                <a:latin typeface="Century Gothic" panose="020B0502020202020204" pitchFamily="34" charset="0"/>
                <a:ea typeface="Calibri" panose="020F0502020204030204" pitchFamily="34" charset="0"/>
              </a:rPr>
              <a:t>Tabla 4. </a:t>
            </a:r>
            <a:r>
              <a:rPr lang="es-MX" sz="2000" dirty="0">
                <a:latin typeface="Century Gothic" panose="020B0502020202020204" pitchFamily="34" charset="0"/>
                <a:ea typeface="Calibri" panose="020F0502020204030204" pitchFamily="34" charset="0"/>
              </a:rPr>
              <a:t>Cantidad de años de experiencia docente y participación en ediciones del Festival de la Clase según categoría docente</a:t>
            </a:r>
            <a:endParaRPr lang="es-ES" sz="2000" dirty="0">
              <a:latin typeface="Century Gothic" panose="020B0502020202020204" pitchFamily="34" charset="0"/>
            </a:endParaRPr>
          </a:p>
        </p:txBody>
      </p:sp>
      <p:sp>
        <p:nvSpPr>
          <p:cNvPr id="4" name="Rectángulo 3">
            <a:extLst>
              <a:ext uri="{FF2B5EF4-FFF2-40B4-BE49-F238E27FC236}">
                <a16:creationId xmlns:a16="http://schemas.microsoft.com/office/drawing/2014/main" id="{06B546CB-C8EA-48B4-845A-8CE4CE5F7F41}"/>
              </a:ext>
            </a:extLst>
          </p:cNvPr>
          <p:cNvSpPr/>
          <p:nvPr/>
        </p:nvSpPr>
        <p:spPr>
          <a:xfrm>
            <a:off x="9694064" y="6521939"/>
            <a:ext cx="2117887" cy="365869"/>
          </a:xfrm>
          <a:prstGeom prst="rect">
            <a:avLst/>
          </a:prstGeom>
        </p:spPr>
        <p:txBody>
          <a:bodyPr wrap="none">
            <a:spAutoFit/>
          </a:bodyPr>
          <a:lstStyle/>
          <a:p>
            <a:pPr algn="just">
              <a:lnSpc>
                <a:spcPct val="107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Fuente: Encuesta</a:t>
            </a:r>
            <a:endParaRPr lang="es-ES"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63055F34-3C92-49A7-8ACD-6E556FF5E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03" y="-22507"/>
            <a:ext cx="12208503" cy="1135019"/>
          </a:xfrm>
          <a:prstGeom prst="rect">
            <a:avLst/>
          </a:prstGeom>
        </p:spPr>
      </p:pic>
      <p:pic>
        <p:nvPicPr>
          <p:cNvPr id="6"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1518" y="1521774"/>
            <a:ext cx="660119" cy="660119"/>
          </a:xfrm>
          <a:prstGeom prst="rect">
            <a:avLst/>
          </a:prstGeom>
        </p:spPr>
      </p:pic>
    </p:spTree>
    <p:extLst>
      <p:ext uri="{BB962C8B-B14F-4D97-AF65-F5344CB8AC3E}">
        <p14:creationId xmlns:p14="http://schemas.microsoft.com/office/powerpoint/2010/main" val="2871805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51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hlinkClick r:id="rId5"/>
            <a:extLst>
              <a:ext uri="{FF2B5EF4-FFF2-40B4-BE49-F238E27FC236}">
                <a16:creationId xmlns:a16="http://schemas.microsoft.com/office/drawing/2014/main" id="{03ECAF3D-9C87-42D4-9B08-FF9F3C7B94C7}"/>
              </a:ext>
            </a:extLst>
          </p:cNvPr>
          <p:cNvPicPr>
            <a:picLocks noChangeAspect="1"/>
          </p:cNvPicPr>
          <p:nvPr/>
        </p:nvPicPr>
        <p:blipFill rotWithShape="1">
          <a:blip r:embed="rId6">
            <a:extLst>
              <a:ext uri="{28A0092B-C50C-407E-A947-70E740481C1C}">
                <a14:useLocalDpi xmlns:a14="http://schemas.microsoft.com/office/drawing/2010/main" val="0"/>
              </a:ext>
            </a:extLst>
          </a:blip>
          <a:srcRect t="1450" b="46838"/>
          <a:stretch/>
        </p:blipFill>
        <p:spPr>
          <a:xfrm>
            <a:off x="1121459" y="72887"/>
            <a:ext cx="9949081" cy="6712226"/>
          </a:xfrm>
          <a:prstGeom prst="rect">
            <a:avLst/>
          </a:prstGeom>
        </p:spPr>
      </p:pic>
      <p:pic>
        <p:nvPicPr>
          <p:cNvPr id="2"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26825" y="5646738"/>
            <a:ext cx="609600" cy="609600"/>
          </a:xfrm>
          <a:prstGeom prst="rect">
            <a:avLst/>
          </a:prstGeom>
        </p:spPr>
      </p:pic>
    </p:spTree>
    <p:extLst>
      <p:ext uri="{BB962C8B-B14F-4D97-AF65-F5344CB8AC3E}">
        <p14:creationId xmlns:p14="http://schemas.microsoft.com/office/powerpoint/2010/main" val="250516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6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TotalTime>
  <Words>1837</Words>
  <Application>Microsoft Office PowerPoint</Application>
  <PresentationFormat>Panorámica</PresentationFormat>
  <Paragraphs>506</Paragraphs>
  <Slides>10</Slides>
  <Notes>9</Notes>
  <HiddenSlides>0</HiddenSlides>
  <MMClips>10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Calibri</vt:lpstr>
      <vt:lpstr>Calibri Light</vt:lpstr>
      <vt:lpstr>Century Gothic</vt:lpstr>
      <vt:lpstr>Symbol</vt:lpstr>
      <vt:lpstr>Times New Roman</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Usuario de Windows</cp:lastModifiedBy>
  <cp:revision>17</cp:revision>
  <dcterms:created xsi:type="dcterms:W3CDTF">2023-02-10T16:16:34Z</dcterms:created>
  <dcterms:modified xsi:type="dcterms:W3CDTF">2023-02-17T20:32:48Z</dcterms:modified>
</cp:coreProperties>
</file>