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2"/>
  </p:notes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 snapToGrid="0">
      <p:cViewPr>
        <p:scale>
          <a:sx n="66" d="100"/>
          <a:sy n="66" d="100"/>
        </p:scale>
        <p:origin x="10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E0CDE-206E-415C-934D-2687E3DE1FE7}" type="datetimeFigureOut">
              <a:rPr lang="es-MX" smtClean="0"/>
              <a:t>28/02/2023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B0E47-1E12-46E4-A111-2B3F032029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6203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084478-A25E-4DC5-89EA-15E4FDFF6ECA}" type="slidenum">
              <a:rPr lang="es-ES" altLang="es-MX" smtClean="0"/>
              <a:pPr/>
              <a:t>1</a:t>
            </a:fld>
            <a:endParaRPr lang="es-ES" altLang="es-MX" smtClean="0"/>
          </a:p>
        </p:txBody>
      </p:sp>
    </p:spTree>
    <p:extLst>
      <p:ext uri="{BB962C8B-B14F-4D97-AF65-F5344CB8AC3E}">
        <p14:creationId xmlns:p14="http://schemas.microsoft.com/office/powerpoint/2010/main" val="165168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smtClean="0"/>
          </a:p>
        </p:txBody>
      </p:sp>
      <p:sp>
        <p:nvSpPr>
          <p:cNvPr id="11268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D2302B-740F-4C23-8780-B8A4006F2424}" type="slidenum">
              <a:rPr lang="es-ES" altLang="es-MX" smtClean="0"/>
              <a:pPr/>
              <a:t>4</a:t>
            </a:fld>
            <a:endParaRPr lang="es-ES" altLang="es-MX" smtClean="0"/>
          </a:p>
        </p:txBody>
      </p:sp>
    </p:spTree>
    <p:extLst>
      <p:ext uri="{BB962C8B-B14F-4D97-AF65-F5344CB8AC3E}">
        <p14:creationId xmlns:p14="http://schemas.microsoft.com/office/powerpoint/2010/main" val="3217892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smtClean="0"/>
          </a:p>
        </p:txBody>
      </p:sp>
      <p:sp>
        <p:nvSpPr>
          <p:cNvPr id="1331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EFD10E-4F99-442C-B4B3-C4BE2E258960}" type="slidenum">
              <a:rPr lang="es-ES" altLang="es-MX" smtClean="0"/>
              <a:pPr/>
              <a:t>5</a:t>
            </a:fld>
            <a:endParaRPr lang="es-ES" altLang="es-MX" smtClean="0"/>
          </a:p>
        </p:txBody>
      </p:sp>
    </p:spTree>
    <p:extLst>
      <p:ext uri="{BB962C8B-B14F-4D97-AF65-F5344CB8AC3E}">
        <p14:creationId xmlns:p14="http://schemas.microsoft.com/office/powerpoint/2010/main" val="2597236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10FEED-2C52-45DF-B32A-707F04C86DCF}" type="slidenum">
              <a:rPr lang="es-ES" altLang="es-MX" smtClean="0"/>
              <a:pPr/>
              <a:t>10</a:t>
            </a:fld>
            <a:endParaRPr lang="es-ES" altLang="es-MX" smtClean="0"/>
          </a:p>
        </p:txBody>
      </p:sp>
    </p:spTree>
    <p:extLst>
      <p:ext uri="{BB962C8B-B14F-4D97-AF65-F5344CB8AC3E}">
        <p14:creationId xmlns:p14="http://schemas.microsoft.com/office/powerpoint/2010/main" val="3299740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2A4C-ED37-4D11-A759-3D6F43AC2C60}" type="datetimeFigureOut">
              <a:rPr lang="es-US" smtClean="0"/>
              <a:t>2/28/2023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C90A-B9EC-4688-B2FD-753458F230D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212299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2A4C-ED37-4D11-A759-3D6F43AC2C60}" type="datetimeFigureOut">
              <a:rPr lang="es-US" smtClean="0"/>
              <a:t>2/28/2023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C90A-B9EC-4688-B2FD-753458F230D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64526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2A4C-ED37-4D11-A759-3D6F43AC2C60}" type="datetimeFigureOut">
              <a:rPr lang="es-US" smtClean="0"/>
              <a:t>2/28/2023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C90A-B9EC-4688-B2FD-753458F230DF}" type="slidenum">
              <a:rPr lang="es-US" smtClean="0"/>
              <a:t>‹Nº›</a:t>
            </a:fld>
            <a:endParaRPr lang="es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1670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2A4C-ED37-4D11-A759-3D6F43AC2C60}" type="datetimeFigureOut">
              <a:rPr lang="es-US" smtClean="0"/>
              <a:t>2/28/2023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C90A-B9EC-4688-B2FD-753458F230D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905973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2A4C-ED37-4D11-A759-3D6F43AC2C60}" type="datetimeFigureOut">
              <a:rPr lang="es-US" smtClean="0"/>
              <a:t>2/28/2023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C90A-B9EC-4688-B2FD-753458F230DF}" type="slidenum">
              <a:rPr lang="es-US" smtClean="0"/>
              <a:t>‹Nº›</a:t>
            </a:fld>
            <a:endParaRPr lang="es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807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2A4C-ED37-4D11-A759-3D6F43AC2C60}" type="datetimeFigureOut">
              <a:rPr lang="es-US" smtClean="0"/>
              <a:t>2/28/2023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C90A-B9EC-4688-B2FD-753458F230D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3426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2A4C-ED37-4D11-A759-3D6F43AC2C60}" type="datetimeFigureOut">
              <a:rPr lang="es-US" smtClean="0"/>
              <a:t>2/28/2023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C90A-B9EC-4688-B2FD-753458F230D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201910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2A4C-ED37-4D11-A759-3D6F43AC2C60}" type="datetimeFigureOut">
              <a:rPr lang="es-US" smtClean="0"/>
              <a:t>2/28/2023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C90A-B9EC-4688-B2FD-753458F230D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88056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2A4C-ED37-4D11-A759-3D6F43AC2C60}" type="datetimeFigureOut">
              <a:rPr lang="es-US" smtClean="0"/>
              <a:t>2/28/2023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C90A-B9EC-4688-B2FD-753458F230D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52556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2A4C-ED37-4D11-A759-3D6F43AC2C60}" type="datetimeFigureOut">
              <a:rPr lang="es-US" smtClean="0"/>
              <a:t>2/28/2023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C90A-B9EC-4688-B2FD-753458F230D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9566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2A4C-ED37-4D11-A759-3D6F43AC2C60}" type="datetimeFigureOut">
              <a:rPr lang="es-US" smtClean="0"/>
              <a:t>2/28/2023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C90A-B9EC-4688-B2FD-753458F230D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66066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2A4C-ED37-4D11-A759-3D6F43AC2C60}" type="datetimeFigureOut">
              <a:rPr lang="es-US" smtClean="0"/>
              <a:t>2/28/2023</a:t>
            </a:fld>
            <a:endParaRPr lang="es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C90A-B9EC-4688-B2FD-753458F230D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439647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2A4C-ED37-4D11-A759-3D6F43AC2C60}" type="datetimeFigureOut">
              <a:rPr lang="es-US" smtClean="0"/>
              <a:t>2/28/2023</a:t>
            </a:fld>
            <a:endParaRPr lang="es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C90A-B9EC-4688-B2FD-753458F230D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044258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2A4C-ED37-4D11-A759-3D6F43AC2C60}" type="datetimeFigureOut">
              <a:rPr lang="es-US" smtClean="0"/>
              <a:t>2/28/2023</a:t>
            </a:fld>
            <a:endParaRPr lang="es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C90A-B9EC-4688-B2FD-753458F230D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351444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2A4C-ED37-4D11-A759-3D6F43AC2C60}" type="datetimeFigureOut">
              <a:rPr lang="es-US" smtClean="0"/>
              <a:t>2/28/2023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C90A-B9EC-4688-B2FD-753458F230D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81667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2A4C-ED37-4D11-A759-3D6F43AC2C60}" type="datetimeFigureOut">
              <a:rPr lang="es-US" smtClean="0"/>
              <a:t>2/28/2023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C90A-B9EC-4688-B2FD-753458F230D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0086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02A4C-ED37-4D11-A759-3D6F43AC2C60}" type="datetimeFigureOut">
              <a:rPr lang="es-US" smtClean="0"/>
              <a:t>2/28/2023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964C90A-B9EC-4688-B2FD-753458F230D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65539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 noChangeArrowheads="1"/>
          </p:cNvSpPr>
          <p:nvPr/>
        </p:nvSpPr>
        <p:spPr bwMode="gray">
          <a:xfrm>
            <a:off x="2859314" y="2276324"/>
            <a:ext cx="6411686" cy="151311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ES" sz="1829" b="1">
              <a:cs typeface="Arial" panose="020B0604020202020204" pitchFamily="34" charset="0"/>
            </a:endParaRPr>
          </a:p>
        </p:txBody>
      </p:sp>
      <p:sp>
        <p:nvSpPr>
          <p:cNvPr id="6147" name="4 CuadroTexto"/>
          <p:cNvSpPr txBox="1">
            <a:spLocks noChangeArrowheads="1"/>
          </p:cNvSpPr>
          <p:nvPr/>
        </p:nvSpPr>
        <p:spPr bwMode="auto">
          <a:xfrm>
            <a:off x="1981200" y="2111829"/>
            <a:ext cx="757161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s-MX" sz="2800" b="1" dirty="0">
                <a:solidFill>
                  <a:srgbClr val="000000"/>
                </a:solidFill>
                <a:cs typeface="Arial" panose="020B0604020202020204" pitchFamily="34" charset="0"/>
              </a:rPr>
              <a:t>Acciones educativas para la prevención de la Covid-19 </a:t>
            </a:r>
            <a:r>
              <a:rPr lang="es-MX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en </a:t>
            </a:r>
            <a:r>
              <a:rPr lang="es-MX" sz="2800" b="1" dirty="0">
                <a:solidFill>
                  <a:srgbClr val="000000"/>
                </a:solidFill>
                <a:cs typeface="Arial" panose="020B0604020202020204" pitchFamily="34" charset="0"/>
              </a:rPr>
              <a:t>el </a:t>
            </a:r>
            <a:r>
              <a:rPr lang="es-MX" sz="2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contexto social</a:t>
            </a:r>
            <a:endParaRPr lang="es-ES" sz="2800" dirty="0"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800" dirty="0">
                <a:cs typeface="Arial" panose="020B0604020202020204" pitchFamily="34" charset="0"/>
              </a:rPr>
              <a:t>Autores: </a:t>
            </a:r>
            <a:r>
              <a:rPr lang="es-ES" sz="2800" dirty="0">
                <a:ea typeface="Calibri" panose="020F0502020204030204" pitchFamily="34" charset="0"/>
                <a:cs typeface="Arial" panose="020B0604020202020204" pitchFamily="34" charset="0"/>
              </a:rPr>
              <a:t>Dra. Leydis Suárez </a:t>
            </a:r>
            <a:r>
              <a:rPr lang="es-ES" sz="2800" dirty="0" smtClean="0">
                <a:ea typeface="Calibri" panose="020F0502020204030204" pitchFamily="34" charset="0"/>
                <a:cs typeface="Arial" panose="020B0604020202020204" pitchFamily="34" charset="0"/>
              </a:rPr>
              <a:t>Ramos</a:t>
            </a:r>
            <a:endParaRPr lang="es-ES" sz="28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80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800" smtClean="0">
                <a:ea typeface="Calibri" panose="020F0502020204030204" pitchFamily="34" charset="0"/>
                <a:cs typeface="Arial" panose="020B0604020202020204" pitchFamily="34" charset="0"/>
              </a:rPr>
              <a:t>              </a:t>
            </a:r>
            <a:r>
              <a:rPr lang="es-ES" sz="2800" smtClean="0">
                <a:ea typeface="Calibri" panose="020F0502020204030204" pitchFamily="34" charset="0"/>
                <a:cs typeface="Arial" panose="020B0604020202020204" pitchFamily="34" charset="0"/>
              </a:rPr>
              <a:t>Lic</a:t>
            </a:r>
            <a:r>
              <a:rPr lang="es-ES" sz="2800" dirty="0" smtClean="0">
                <a:ea typeface="Calibri" panose="020F0502020204030204" pitchFamily="34" charset="0"/>
                <a:cs typeface="Arial" panose="020B0604020202020204" pitchFamily="34" charset="0"/>
              </a:rPr>
              <a:t>. Roger </a:t>
            </a:r>
            <a:r>
              <a:rPr lang="es-ES" sz="2800" dirty="0">
                <a:ea typeface="Calibri" panose="020F0502020204030204" pitchFamily="34" charset="0"/>
                <a:cs typeface="Arial" panose="020B0604020202020204" pitchFamily="34" charset="0"/>
              </a:rPr>
              <a:t>Ríos </a:t>
            </a:r>
            <a:r>
              <a:rPr lang="es-ES" sz="2800" dirty="0" smtClean="0">
                <a:ea typeface="Calibri" panose="020F0502020204030204" pitchFamily="34" charset="0"/>
                <a:cs typeface="Arial" panose="020B0604020202020204" pitchFamily="34" charset="0"/>
              </a:rPr>
              <a:t>Escobar</a:t>
            </a:r>
            <a:r>
              <a:rPr lang="es-ES" sz="2800" dirty="0" smtClean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s-ES" sz="2800" dirty="0" smtClean="0">
                <a:cs typeface="Arial" panose="020B0604020202020204" pitchFamily="34" charset="0"/>
              </a:rPr>
              <a:t>              </a:t>
            </a:r>
            <a:r>
              <a:rPr lang="es-ES" sz="2800" dirty="0" err="1" smtClean="0">
                <a:cs typeface="Arial" panose="020B0604020202020204" pitchFamily="34" charset="0"/>
              </a:rPr>
              <a:t>MSc</a:t>
            </a:r>
            <a:r>
              <a:rPr lang="es-ES" sz="2800" dirty="0">
                <a:cs typeface="Arial" panose="020B0604020202020204" pitchFamily="34" charset="0"/>
              </a:rPr>
              <a:t>. Mariela Hernández Sainz</a:t>
            </a:r>
            <a:endParaRPr lang="es-ES" sz="28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8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800" dirty="0" smtClean="0">
                <a:ea typeface="Calibri" panose="020F0502020204030204" pitchFamily="34" charset="0"/>
                <a:cs typeface="Arial" panose="020B0604020202020204" pitchFamily="34" charset="0"/>
              </a:rPr>
              <a:t>               </a:t>
            </a:r>
            <a:endParaRPr lang="es-ES" sz="2800" b="1" dirty="0"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698172" y="740229"/>
            <a:ext cx="6922106" cy="6591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es-US" sz="3352" b="1" dirty="0">
              <a:latin typeface="Arial" panose="020B0604020202020204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defRPr/>
            </a:pPr>
            <a:endParaRPr lang="es-US" sz="3352" b="1" dirty="0">
              <a:latin typeface="Arial" panose="020B0604020202020204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s-US" sz="2800" b="1" dirty="0">
                <a:latin typeface="Arial" panose="020B0604020202020204" pitchFamily="34" charset="0"/>
                <a:cs typeface="Arial" pitchFamily="34" charset="0"/>
              </a:rPr>
              <a:t>EVENTO GENERA E INNOVA </a:t>
            </a:r>
            <a:r>
              <a:rPr lang="es-ES" sz="2800" b="1" dirty="0">
                <a:solidFill>
                  <a:prstClr val="black"/>
                </a:solidFill>
                <a:latin typeface="Arial" charset="0"/>
                <a:cs typeface="Arial" charset="0"/>
              </a:rPr>
              <a:t>2023</a:t>
            </a:r>
          </a:p>
          <a:p>
            <a:pPr algn="ctr">
              <a:lnSpc>
                <a:spcPct val="150000"/>
              </a:lnSpc>
              <a:defRPr/>
            </a:pPr>
            <a:endParaRPr lang="es-US" sz="3352" b="1" dirty="0">
              <a:latin typeface="Arial" panose="020B0604020202020204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defRPr/>
            </a:pPr>
            <a:endParaRPr lang="es-ES" sz="2438" b="1" dirty="0"/>
          </a:p>
        </p:txBody>
      </p:sp>
      <p:pic>
        <p:nvPicPr>
          <p:cNvPr id="6149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619" y="6229048"/>
            <a:ext cx="464457" cy="46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619" y="6229048"/>
            <a:ext cx="464457" cy="46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8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175"/>
    </mc:Choice>
    <mc:Fallback xmlns="">
      <p:transition advTm="271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1811" y="497486"/>
            <a:ext cx="5487609" cy="104102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defTabSz="922685">
              <a:buClr>
                <a:schemeClr val="accent6">
                  <a:lumMod val="75000"/>
                </a:schemeClr>
              </a:buClr>
              <a:defRPr/>
            </a:pPr>
            <a:r>
              <a:rPr lang="pt-PT" sz="2438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/>
            </a:r>
            <a:br>
              <a:rPr lang="pt-PT" sz="2438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</a:br>
            <a:r>
              <a:rPr lang="pt-P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Conclusiones</a:t>
            </a:r>
            <a:r>
              <a:rPr lang="pt-PT" dirty="0">
                <a:solidFill>
                  <a:schemeClr val="accent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8435" name="2 Rectángulo"/>
          <p:cNvSpPr>
            <a:spLocks noChangeArrowheads="1"/>
          </p:cNvSpPr>
          <p:nvPr/>
        </p:nvSpPr>
        <p:spPr bwMode="auto">
          <a:xfrm>
            <a:off x="420915" y="1742740"/>
            <a:ext cx="9898742" cy="391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MX" sz="2400" dirty="0" smtClean="0">
                <a:cs typeface="Arial" panose="020B0604020202020204" pitchFamily="34" charset="0"/>
              </a:rPr>
              <a:t>Las </a:t>
            </a:r>
            <a:r>
              <a:rPr lang="es-MX" sz="2400" dirty="0">
                <a:cs typeface="Arial" panose="020B0604020202020204" pitchFamily="34" charset="0"/>
              </a:rPr>
              <a:t>acciones educativas </a:t>
            </a:r>
            <a:r>
              <a:rPr lang="es-MX" sz="2400" dirty="0" smtClean="0">
                <a:cs typeface="Arial" panose="020B0604020202020204" pitchFamily="34" charset="0"/>
              </a:rPr>
              <a:t>aplicadas, resultaron </a:t>
            </a:r>
            <a:r>
              <a:rPr lang="es-MX" sz="2400" dirty="0">
                <a:cs typeface="Arial" panose="020B0604020202020204" pitchFamily="34" charset="0"/>
              </a:rPr>
              <a:t>efectivas y logró potenciar </a:t>
            </a:r>
            <a:r>
              <a:rPr lang="es-MX" sz="2400" dirty="0" smtClean="0">
                <a:cs typeface="Arial" panose="020B0604020202020204" pitchFamily="34" charset="0"/>
              </a:rPr>
              <a:t>conductas responsables </a:t>
            </a:r>
            <a:r>
              <a:rPr lang="es-MX" sz="2400" dirty="0">
                <a:cs typeface="Arial" panose="020B0604020202020204" pitchFamily="34" charset="0"/>
              </a:rPr>
              <a:t>en la población. Se </a:t>
            </a:r>
            <a:r>
              <a:rPr lang="es-MX" sz="2400" dirty="0" smtClean="0">
                <a:cs typeface="Arial" panose="020B0604020202020204" pitchFamily="34" charset="0"/>
              </a:rPr>
              <a:t>recomienda generalizarla </a:t>
            </a:r>
            <a:r>
              <a:rPr lang="es-MX" sz="2400" dirty="0">
                <a:cs typeface="Arial" panose="020B0604020202020204" pitchFamily="34" charset="0"/>
              </a:rPr>
              <a:t>en el municipio y potenciar el papel </a:t>
            </a:r>
            <a:r>
              <a:rPr lang="es-MX" sz="2400" dirty="0" smtClean="0">
                <a:cs typeface="Arial" panose="020B0604020202020204" pitchFamily="34" charset="0"/>
              </a:rPr>
              <a:t>del equipo </a:t>
            </a:r>
            <a:r>
              <a:rPr lang="es-MX" sz="2400" dirty="0">
                <a:cs typeface="Arial" panose="020B0604020202020204" pitchFamily="34" charset="0"/>
              </a:rPr>
              <a:t>de profesores, estudiantes y del consultorio del </a:t>
            </a:r>
            <a:r>
              <a:rPr lang="es-MX" sz="2400" dirty="0" smtClean="0">
                <a:cs typeface="Arial" panose="020B0604020202020204" pitchFamily="34" charset="0"/>
              </a:rPr>
              <a:t> médico </a:t>
            </a:r>
            <a:r>
              <a:rPr lang="es-MX" sz="2400" dirty="0">
                <a:cs typeface="Arial" panose="020B0604020202020204" pitchFamily="34" charset="0"/>
              </a:rPr>
              <a:t>y enfermera de la familia, en el diseño  </a:t>
            </a:r>
            <a:r>
              <a:rPr lang="es-MX" sz="2400" dirty="0" smtClean="0">
                <a:cs typeface="Arial" panose="020B0604020202020204" pitchFamily="34" charset="0"/>
              </a:rPr>
              <a:t>de propuestas </a:t>
            </a:r>
            <a:r>
              <a:rPr lang="es-MX" sz="2400" dirty="0">
                <a:cs typeface="Arial" panose="020B0604020202020204" pitchFamily="34" charset="0"/>
              </a:rPr>
              <a:t>educativas efectivas sobre la temática, </a:t>
            </a:r>
            <a:r>
              <a:rPr lang="es-MX" sz="2400" dirty="0" smtClean="0">
                <a:cs typeface="Arial" panose="020B0604020202020204" pitchFamily="34" charset="0"/>
              </a:rPr>
              <a:t>que involucren </a:t>
            </a:r>
            <a:r>
              <a:rPr lang="es-MX" sz="2400" dirty="0">
                <a:cs typeface="Arial" panose="020B0604020202020204" pitchFamily="34" charset="0"/>
              </a:rPr>
              <a:t>la mayor parte de la población, a nivel </a:t>
            </a:r>
            <a:r>
              <a:rPr lang="es-MX" sz="2400" dirty="0" smtClean="0">
                <a:cs typeface="Arial" panose="020B0604020202020204" pitchFamily="34" charset="0"/>
              </a:rPr>
              <a:t>de cada </a:t>
            </a:r>
            <a:r>
              <a:rPr lang="es-MX" sz="2400" dirty="0">
                <a:cs typeface="Arial" panose="020B0604020202020204" pitchFamily="34" charset="0"/>
              </a:rPr>
              <a:t>área de salud.</a:t>
            </a:r>
            <a:endParaRPr lang="es-ES" sz="2400" dirty="0">
              <a:latin typeface="Arial Black" panose="020B0A04020102020204" pitchFamily="34" charset="0"/>
            </a:endParaRPr>
          </a:p>
        </p:txBody>
      </p:sp>
      <p:pic>
        <p:nvPicPr>
          <p:cNvPr id="18436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619" y="6229048"/>
            <a:ext cx="464457" cy="46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619" y="6229048"/>
            <a:ext cx="464457" cy="46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55852"/>
      </p:ext>
    </p:extLst>
  </p:cSld>
  <p:clrMapOvr>
    <a:masterClrMapping/>
  </p:clrMapOvr>
  <p:transition advTm="337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902677" y="857460"/>
            <a:ext cx="8284029" cy="49929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962" indent="0" algn="just">
              <a:lnSpc>
                <a:spcPct val="150000"/>
              </a:lnSpc>
              <a:buNone/>
            </a:pPr>
            <a:endParaRPr lang="es-ES" sz="182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962" indent="0" algn="just">
              <a:lnSpc>
                <a:spcPct val="150000"/>
              </a:lnSpc>
              <a:buNone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Los coronavirus son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una amplia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familia de virus que pueden causar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diversas afecciones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, desde el resfriado común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hasta enfermedades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más graves, como ocurre con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elcoronavirus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causante  del síndrome respiratorio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5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619" y="6229048"/>
            <a:ext cx="464457" cy="46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619" y="6229048"/>
            <a:ext cx="464457" cy="46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37596"/>
      </p:ext>
    </p:extLst>
  </p:cSld>
  <p:clrMapOvr>
    <a:masterClrMapping/>
  </p:clrMapOvr>
  <p:transition advTm="142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 Marcador de contenido"/>
          <p:cNvSpPr>
            <a:spLocks noGrp="1"/>
          </p:cNvSpPr>
          <p:nvPr>
            <p:ph sz="quarter" idx="4294967295"/>
          </p:nvPr>
        </p:nvSpPr>
        <p:spPr>
          <a:xfrm>
            <a:off x="930310" y="1249624"/>
            <a:ext cx="8284028" cy="3182257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962" indent="0" algn="just">
              <a:lnSpc>
                <a:spcPct val="150000"/>
              </a:lnSpc>
              <a:buNone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¿Cómo alcanzar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 prevención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de la COVID 19, conducentes a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lograr cambios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en el modo y estilo de vida de la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población pertenecientes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a la comunidad de Gran Panel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del municipio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Nuevitas, Camagüey, Cuba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619" y="6229048"/>
            <a:ext cx="464457" cy="46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619" y="6229048"/>
            <a:ext cx="464457" cy="46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54355"/>
      </p:ext>
    </p:extLst>
  </p:cSld>
  <p:clrMapOvr>
    <a:masterClrMapping/>
  </p:clrMapOvr>
  <p:transition advTm="119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3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1915886" y="6172201"/>
            <a:ext cx="3406019" cy="3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66054" indent="-2177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70852" indent="-1741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19192" indent="-1741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67533" indent="-1741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15874" indent="-1741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64214" indent="-1741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12555" indent="-1741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60896" indent="-1741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www.themegallery.com</a:t>
            </a:r>
          </a:p>
        </p:txBody>
      </p:sp>
      <p:sp>
        <p:nvSpPr>
          <p:cNvPr id="1024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1141697" y="1056752"/>
            <a:ext cx="8065105" cy="4114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lvl="1" indent="0" algn="ctr">
              <a:lnSpc>
                <a:spcPct val="150000"/>
              </a:lnSpc>
              <a:buNone/>
            </a:pPr>
            <a:r>
              <a:rPr lang="es-E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GENERAL</a:t>
            </a:r>
          </a:p>
          <a:p>
            <a:pPr marL="0" lvl="1" indent="0" algn="just">
              <a:lnSpc>
                <a:spcPct val="150000"/>
              </a:lnSpc>
              <a:buNone/>
            </a:pPr>
            <a:r>
              <a:rPr lang="es-MX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Implementar </a:t>
            </a:r>
            <a:r>
              <a:rPr lang="es-MX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acciones </a:t>
            </a:r>
            <a:r>
              <a:rPr lang="es-MX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educativas para </a:t>
            </a:r>
            <a:r>
              <a:rPr lang="es-MX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prevención de la COVID-19 en el contexto </a:t>
            </a:r>
            <a:r>
              <a:rPr lang="es-MX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social</a:t>
            </a:r>
            <a:r>
              <a:rPr lang="es-MX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conducentes a lograr cambios en el </a:t>
            </a:r>
            <a:r>
              <a:rPr lang="es-MX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inadecuado modo </a:t>
            </a:r>
            <a:r>
              <a:rPr lang="es-MX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estilo de vida de la población perteneciente </a:t>
            </a:r>
            <a:r>
              <a:rPr lang="es-MX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la </a:t>
            </a:r>
            <a:r>
              <a:rPr lang="es-MX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comunidad de Gran </a:t>
            </a:r>
            <a:r>
              <a:rPr lang="es-MX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Panel </a:t>
            </a:r>
            <a:endParaRPr lang="es-ES" sz="2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619" y="6229048"/>
            <a:ext cx="464457" cy="46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619" y="6229048"/>
            <a:ext cx="464457" cy="46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66544"/>
      </p:ext>
    </p:extLst>
  </p:cSld>
  <p:clrMapOvr>
    <a:masterClrMapping/>
  </p:clrMapOvr>
  <p:transition advTm="140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Posição de Conteúdo 2"/>
          <p:cNvSpPr>
            <a:spLocks noGrp="1"/>
          </p:cNvSpPr>
          <p:nvPr>
            <p:ph sz="quarter" idx="4294967295"/>
          </p:nvPr>
        </p:nvSpPr>
        <p:spPr>
          <a:xfrm>
            <a:off x="918959" y="1229993"/>
            <a:ext cx="8089295" cy="3560838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lvl="1" indent="0" algn="just">
              <a:buNone/>
            </a:pPr>
            <a:endParaRPr lang="es-ES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1" indent="0" algn="just">
              <a:lnSpc>
                <a:spcPct val="120000"/>
              </a:lnSpc>
              <a:buNone/>
            </a:pPr>
            <a:r>
              <a:rPr lang="es-MX" sz="3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realizó un estudio de tipo cuasi experimental en </a:t>
            </a:r>
            <a:r>
              <a:rPr lang="es-MX" sz="3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municipio </a:t>
            </a:r>
            <a:r>
              <a:rPr lang="es-MX" sz="3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Nuevitas, provincia Camagüey, </a:t>
            </a:r>
            <a:r>
              <a:rPr lang="es-MX" sz="3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Cuba durante </a:t>
            </a:r>
            <a:r>
              <a:rPr lang="es-MX" sz="3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tercer trimestre del año </a:t>
            </a:r>
            <a:r>
              <a:rPr lang="es-MX" sz="3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2021. El </a:t>
            </a:r>
            <a:r>
              <a:rPr lang="es-MX" sz="3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universo de estudio se conformó por la totalidad </a:t>
            </a:r>
            <a:r>
              <a:rPr lang="es-MX" sz="3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100 </a:t>
            </a:r>
            <a:r>
              <a:rPr lang="es-MX" sz="3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personas de la comunidad de Gran panel  </a:t>
            </a:r>
            <a:r>
              <a:rPr lang="es-MX" sz="3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 municipio </a:t>
            </a:r>
            <a:r>
              <a:rPr lang="es-MX" sz="3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Nuevitas y una muestra de 50 </a:t>
            </a:r>
            <a:r>
              <a:rPr lang="es-MX" sz="3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personas</a:t>
            </a:r>
            <a:r>
              <a:rPr lang="es-MX" sz="3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MX" sz="3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</a:t>
            </a:r>
            <a:r>
              <a:rPr lang="es-MX" sz="3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seleccionaron de forma </a:t>
            </a:r>
            <a:r>
              <a:rPr lang="es-MX" sz="3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aleatoria.</a:t>
            </a:r>
            <a:endParaRPr lang="es-ES" sz="30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291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619" y="6229048"/>
            <a:ext cx="464457" cy="46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619" y="6229048"/>
            <a:ext cx="464457" cy="46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924"/>
      </p:ext>
    </p:extLst>
  </p:cSld>
  <p:clrMapOvr>
    <a:masterClrMapping/>
  </p:clrMapOvr>
  <p:transition advTm="209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3 Marcador de contenido"/>
          <p:cNvSpPr>
            <a:spLocks noGrp="1"/>
          </p:cNvSpPr>
          <p:nvPr>
            <p:ph sz="quarter" idx="4294967295"/>
          </p:nvPr>
        </p:nvSpPr>
        <p:spPr>
          <a:xfrm>
            <a:off x="1926772" y="356810"/>
            <a:ext cx="8394095" cy="5760962"/>
          </a:xfrm>
          <a:prstGeom prst="rect">
            <a:avLst/>
          </a:prstGeom>
        </p:spPr>
        <p:txBody>
          <a:bodyPr/>
          <a:lstStyle/>
          <a:p>
            <a:pPr marL="45962" indent="0">
              <a:lnSpc>
                <a:spcPct val="150000"/>
              </a:lnSpc>
              <a:buNone/>
            </a:pPr>
            <a:endParaRPr lang="es-ES" sz="182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962" indent="0">
              <a:lnSpc>
                <a:spcPct val="150000"/>
              </a:lnSpc>
              <a:buNone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Para la ejecución de la intervención se cumplieron tres etapas de investigación:</a:t>
            </a:r>
          </a:p>
          <a:p>
            <a:pPr marL="45962" indent="0">
              <a:lnSpc>
                <a:spcPct val="150000"/>
              </a:lnSpc>
              <a:buNone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Etapa I.  Diagnóstica</a:t>
            </a:r>
          </a:p>
          <a:p>
            <a:pPr marL="45962" indent="0">
              <a:lnSpc>
                <a:spcPct val="150000"/>
              </a:lnSpc>
              <a:buNone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Etapa II. Intervención educativa.</a:t>
            </a:r>
          </a:p>
          <a:p>
            <a:pPr marL="45962" indent="0">
              <a:lnSpc>
                <a:spcPct val="150000"/>
              </a:lnSpc>
              <a:buNone/>
            </a:pP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Etapa III. Evaluación. </a:t>
            </a:r>
          </a:p>
          <a:p>
            <a:pPr marL="45962" indent="0">
              <a:buNone/>
            </a:pPr>
            <a:endParaRPr lang="es-ES" sz="19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9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619" y="6229048"/>
            <a:ext cx="464457" cy="46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619" y="6229048"/>
            <a:ext cx="464457" cy="46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36964"/>
      </p:ext>
    </p:extLst>
  </p:cSld>
  <p:clrMapOvr>
    <a:masterClrMapping/>
  </p:clrMapOvr>
  <p:transition advTm="121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contenido"/>
          <p:cNvSpPr>
            <a:spLocks noGrp="1"/>
          </p:cNvSpPr>
          <p:nvPr>
            <p:ph sz="quarter" idx="4294967295"/>
          </p:nvPr>
        </p:nvSpPr>
        <p:spPr>
          <a:xfrm>
            <a:off x="895142" y="1312481"/>
            <a:ext cx="9216477" cy="5760962"/>
          </a:xfrm>
          <a:prstGeom prst="rect">
            <a:avLst/>
          </a:prstGeom>
        </p:spPr>
        <p:txBody>
          <a:bodyPr/>
          <a:lstStyle/>
          <a:p>
            <a:pPr marL="45962" indent="0">
              <a:buNone/>
            </a:pPr>
            <a:endParaRPr lang="es-ES" sz="198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962" indent="0"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Acción 1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Capacitación.</a:t>
            </a:r>
          </a:p>
          <a:p>
            <a:pPr marL="45962" indent="0">
              <a:buNone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Acción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 Técnicas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de educación para la salud.</a:t>
            </a:r>
          </a:p>
          <a:p>
            <a:pPr marL="45962" indent="0">
              <a:buNone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Acción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Como trabajar con los materiales digitales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 impresos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962" indent="0">
              <a:buNone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Acción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Los Valores, creencias, percepciones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 actitudes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962" indent="0">
              <a:buNone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Acción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Proyección de Video para el debate.</a:t>
            </a:r>
          </a:p>
          <a:p>
            <a:pPr marL="45962" indent="0">
              <a:buNone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Acción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La Covid-19 un problema de salud</a:t>
            </a:r>
          </a:p>
          <a:p>
            <a:pPr marL="45962" indent="0">
              <a:buNone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Acción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Peña literaria.</a:t>
            </a:r>
          </a:p>
          <a:p>
            <a:pPr marL="45962" indent="0">
              <a:buNone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Acción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El  teatro como medio de difusión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historias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populares.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3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619" y="6229048"/>
            <a:ext cx="464457" cy="46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619" y="6229048"/>
            <a:ext cx="464457" cy="46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687958" y="727706"/>
            <a:ext cx="4031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962" indent="0">
              <a:buNone/>
            </a:pP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cciones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educativas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13773"/>
      </p:ext>
    </p:extLst>
  </p:cSld>
  <p:clrMapOvr>
    <a:masterClrMapping/>
  </p:clrMapOvr>
  <p:transition advTm="309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58302" y="623004"/>
            <a:ext cx="4050677" cy="1371600"/>
          </a:xfrm>
          <a:solidFill>
            <a:schemeClr val="bg1"/>
          </a:solidFill>
        </p:spPr>
        <p:txBody>
          <a:bodyPr/>
          <a:lstStyle/>
          <a:p>
            <a:pPr algn="ctr" defTabSz="922685">
              <a:buClr>
                <a:schemeClr val="accent6">
                  <a:lumMod val="75000"/>
                </a:schemeClr>
              </a:buClr>
              <a:defRPr/>
            </a:pPr>
            <a:r>
              <a:rPr lang="es-ES" sz="2438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/>
            </a:r>
            <a:br>
              <a:rPr lang="es-ES" sz="2438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</a:br>
            <a:r>
              <a:rPr lang="es-ES" sz="2133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RESULTADOS</a:t>
            </a:r>
            <a:endParaRPr lang="pt-PT" sz="2133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16387" name="2 Rectángulo"/>
          <p:cNvSpPr>
            <a:spLocks noChangeArrowheads="1"/>
          </p:cNvSpPr>
          <p:nvPr/>
        </p:nvSpPr>
        <p:spPr bwMode="auto">
          <a:xfrm>
            <a:off x="511443" y="1690636"/>
            <a:ext cx="904863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ES" sz="2800" dirty="0" smtClean="0"/>
              <a:t>Se logró incrementar el nivel de conocimientos </a:t>
            </a:r>
            <a:r>
              <a:rPr lang="es-MX" sz="2800" dirty="0" smtClean="0"/>
              <a:t>sobre </a:t>
            </a:r>
            <a:r>
              <a:rPr lang="es-MX" sz="2800" dirty="0"/>
              <a:t>la </a:t>
            </a:r>
            <a:r>
              <a:rPr lang="es-MX" sz="2800" dirty="0" smtClean="0"/>
              <a:t>COVID-19 de la </a:t>
            </a:r>
            <a:r>
              <a:rPr lang="es-MX" sz="2800" dirty="0"/>
              <a:t>población de la comunidad, prevención de </a:t>
            </a:r>
            <a:r>
              <a:rPr lang="es-MX" sz="2800" dirty="0" smtClean="0"/>
              <a:t>enfermedades, modo </a:t>
            </a:r>
            <a:r>
              <a:rPr lang="es-MX" sz="2800" dirty="0"/>
              <a:t>y estilo de vida de la </a:t>
            </a:r>
            <a:r>
              <a:rPr lang="es-MX" sz="2800" dirty="0" smtClean="0"/>
              <a:t>población, utilización de la </a:t>
            </a:r>
            <a:r>
              <a:rPr lang="es-MX" sz="2800" dirty="0"/>
              <a:t>MNT frente a los síntomas </a:t>
            </a:r>
            <a:r>
              <a:rPr lang="es-MX" sz="2800" dirty="0" smtClean="0"/>
              <a:t>así como las medidas </a:t>
            </a:r>
            <a:r>
              <a:rPr lang="es-MX" sz="2800" dirty="0"/>
              <a:t>preventivas para eliminar el contagio de </a:t>
            </a:r>
            <a:r>
              <a:rPr lang="es-MX" sz="2800" dirty="0" smtClean="0"/>
              <a:t>la Covid-19. </a:t>
            </a:r>
            <a:endParaRPr lang="es-ES" sz="2800" dirty="0"/>
          </a:p>
        </p:txBody>
      </p:sp>
      <p:pic>
        <p:nvPicPr>
          <p:cNvPr id="16388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619" y="6229048"/>
            <a:ext cx="464457" cy="46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619" y="6229048"/>
            <a:ext cx="464457" cy="46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84794"/>
      </p:ext>
    </p:extLst>
  </p:cSld>
  <p:clrMapOvr>
    <a:masterClrMapping/>
  </p:clrMapOvr>
  <p:transition advTm="210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4294967295"/>
          </p:nvPr>
        </p:nvSpPr>
        <p:spPr>
          <a:xfrm>
            <a:off x="550984" y="1294471"/>
            <a:ext cx="9420329" cy="45693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962" indent="0" algn="just">
              <a:lnSpc>
                <a:spcPct val="150000"/>
              </a:lnSpc>
              <a:buNone/>
              <a:defRPr/>
            </a:pPr>
            <a:r>
              <a:rPr lang="es-ES" sz="2800" dirty="0">
                <a:latin typeface="Arial" pitchFamily="34" charset="0"/>
                <a:cs typeface="Arial" pitchFamily="34" charset="0"/>
              </a:rPr>
              <a:t>La presente investigación es de gran impacto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ya que aporta 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un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libro 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digital sobre diferentes  acciones educativas para la prevención de la COVID-19 en el contexto social, donde la comunidad juega un papel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importante y conduce 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a lograr cambios en el inadecuado modo y estilo de vida de la población.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Actualmente 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está bajo la licencia de la Editorial académica española.</a:t>
            </a:r>
            <a:endParaRPr lang="es-MX" sz="2800" dirty="0"/>
          </a:p>
        </p:txBody>
      </p:sp>
      <p:pic>
        <p:nvPicPr>
          <p:cNvPr id="17411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619" y="6229048"/>
            <a:ext cx="464457" cy="46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619" y="6229048"/>
            <a:ext cx="464457" cy="46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09855"/>
      </p:ext>
    </p:extLst>
  </p:cSld>
  <p:clrMapOvr>
    <a:masterClrMapping/>
  </p:clrMapOvr>
  <p:transition advTm="219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1347</TotalTime>
  <Words>501</Words>
  <Application>Microsoft Office PowerPoint</Application>
  <PresentationFormat>Personalizado</PresentationFormat>
  <Paragraphs>40</Paragraphs>
  <Slides>10</Slides>
  <Notes>4</Notes>
  <HiddenSlides>0</HiddenSlides>
  <MMClips>10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RESULTADOS</vt:lpstr>
      <vt:lpstr>Presentación de PowerPoint</vt:lpstr>
      <vt:lpstr> Conclusiones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Examen Físico y Sus Técnicas Básicas de Exploración</dc:title>
  <dc:creator>Dra. Adriana</dc:creator>
  <cp:lastModifiedBy>ViceDirección</cp:lastModifiedBy>
  <cp:revision>62</cp:revision>
  <dcterms:created xsi:type="dcterms:W3CDTF">2023-02-05T15:04:33Z</dcterms:created>
  <dcterms:modified xsi:type="dcterms:W3CDTF">2023-03-01T03:02:39Z</dcterms:modified>
</cp:coreProperties>
</file>