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3gpp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547F-DFE6-42B4-8B18-7060859537BD}" type="datetimeFigureOut">
              <a:rPr lang="es-ES" smtClean="0"/>
              <a:t>06/08/2009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B0030B8-0B4E-46B1-B800-E4466108DE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31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547F-DFE6-42B4-8B18-7060859537BD}" type="datetimeFigureOut">
              <a:rPr lang="es-ES" smtClean="0"/>
              <a:t>06/08/2009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B0030B8-0B4E-46B1-B800-E4466108DE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573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547F-DFE6-42B4-8B18-7060859537BD}" type="datetimeFigureOut">
              <a:rPr lang="es-ES" smtClean="0"/>
              <a:t>06/08/2009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B0030B8-0B4E-46B1-B800-E4466108DEB4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465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547F-DFE6-42B4-8B18-7060859537BD}" type="datetimeFigureOut">
              <a:rPr lang="es-ES" smtClean="0"/>
              <a:t>06/08/2009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0030B8-0B4E-46B1-B800-E4466108DE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21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547F-DFE6-42B4-8B18-7060859537BD}" type="datetimeFigureOut">
              <a:rPr lang="es-ES" smtClean="0"/>
              <a:t>06/08/2009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0030B8-0B4E-46B1-B800-E4466108DEB4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772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547F-DFE6-42B4-8B18-7060859537BD}" type="datetimeFigureOut">
              <a:rPr lang="es-ES" smtClean="0"/>
              <a:t>06/08/2009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0030B8-0B4E-46B1-B800-E4466108DE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59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547F-DFE6-42B4-8B18-7060859537BD}" type="datetimeFigureOut">
              <a:rPr lang="es-ES" smtClean="0"/>
              <a:t>06/08/2009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30B8-0B4E-46B1-B800-E4466108DE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43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547F-DFE6-42B4-8B18-7060859537BD}" type="datetimeFigureOut">
              <a:rPr lang="es-ES" smtClean="0"/>
              <a:t>06/08/2009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30B8-0B4E-46B1-B800-E4466108DE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10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547F-DFE6-42B4-8B18-7060859537BD}" type="datetimeFigureOut">
              <a:rPr lang="es-ES" smtClean="0"/>
              <a:t>06/08/2009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30B8-0B4E-46B1-B800-E4466108DE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78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547F-DFE6-42B4-8B18-7060859537BD}" type="datetimeFigureOut">
              <a:rPr lang="es-ES" smtClean="0"/>
              <a:t>06/08/2009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B0030B8-0B4E-46B1-B800-E4466108DE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42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547F-DFE6-42B4-8B18-7060859537BD}" type="datetimeFigureOut">
              <a:rPr lang="es-ES" smtClean="0"/>
              <a:t>06/08/2009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B0030B8-0B4E-46B1-B800-E4466108DE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33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547F-DFE6-42B4-8B18-7060859537BD}" type="datetimeFigureOut">
              <a:rPr lang="es-ES" smtClean="0"/>
              <a:t>06/08/2009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B0030B8-0B4E-46B1-B800-E4466108DE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94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547F-DFE6-42B4-8B18-7060859537BD}" type="datetimeFigureOut">
              <a:rPr lang="es-ES" smtClean="0"/>
              <a:t>06/08/2009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30B8-0B4E-46B1-B800-E4466108DE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46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547F-DFE6-42B4-8B18-7060859537BD}" type="datetimeFigureOut">
              <a:rPr lang="es-ES" smtClean="0"/>
              <a:t>06/08/2009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30B8-0B4E-46B1-B800-E4466108DE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33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547F-DFE6-42B4-8B18-7060859537BD}" type="datetimeFigureOut">
              <a:rPr lang="es-ES" smtClean="0"/>
              <a:t>06/08/2009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30B8-0B4E-46B1-B800-E4466108DE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32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547F-DFE6-42B4-8B18-7060859537BD}" type="datetimeFigureOut">
              <a:rPr lang="es-ES" smtClean="0"/>
              <a:t>06/08/2009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0030B8-0B4E-46B1-B800-E4466108DE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40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1547F-DFE6-42B4-8B18-7060859537BD}" type="datetimeFigureOut">
              <a:rPr lang="es-ES" smtClean="0"/>
              <a:t>06/08/2009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B0030B8-0B4E-46B1-B800-E4466108DE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95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orcid.org/0000-0002-2476-1731" TargetMode="External"/><Relationship Id="rId2" Type="http://schemas.openxmlformats.org/officeDocument/2006/relationships/audio" Target="../media/media1.3gpp"/><Relationship Id="rId1" Type="http://schemas.microsoft.com/office/2007/relationships/media" Target="../media/media1.3gpp"/><Relationship Id="rId6" Type="http://schemas.openxmlformats.org/officeDocument/2006/relationships/hyperlink" Target="https://orcid.org/0000-0001-6249-8789" TargetMode="External"/><Relationship Id="rId5" Type="http://schemas.openxmlformats.org/officeDocument/2006/relationships/hyperlink" Target="https://orcid.org/0000-0002-8701-9075" TargetMode="External"/><Relationship Id="rId4" Type="http://schemas.openxmlformats.org/officeDocument/2006/relationships/hyperlink" Target="https://orcid.org/0000-0002-9159-688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3gpp"/><Relationship Id="rId1" Type="http://schemas.microsoft.com/office/2007/relationships/media" Target="../media/media2.3gpp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3gpp"/><Relationship Id="rId1" Type="http://schemas.microsoft.com/office/2007/relationships/media" Target="../media/media3.3gpp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4.3gpp"/><Relationship Id="rId1" Type="http://schemas.microsoft.com/office/2007/relationships/media" Target="../media/media4.3gpp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3gpp"/><Relationship Id="rId1" Type="http://schemas.microsoft.com/office/2007/relationships/media" Target="../media/media5.3gpp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3gpp"/><Relationship Id="rId1" Type="http://schemas.microsoft.com/office/2007/relationships/media" Target="../media/media6.3gp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3gpp"/><Relationship Id="rId1" Type="http://schemas.microsoft.com/office/2007/relationships/media" Target="../media/media7.3gp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3gpp"/><Relationship Id="rId1" Type="http://schemas.microsoft.com/office/2007/relationships/media" Target="../media/media8.3gp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3gpp"/><Relationship Id="rId1" Type="http://schemas.microsoft.com/office/2007/relationships/media" Target="../media/media9.3gp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8439" y="1600199"/>
            <a:ext cx="11423561" cy="2262781"/>
          </a:xfrm>
        </p:spPr>
        <p:txBody>
          <a:bodyPr>
            <a:noAutofit/>
          </a:bodyPr>
          <a:lstStyle/>
          <a:p>
            <a:pPr algn="ctr"/>
            <a:r>
              <a:rPr lang="es-ES" sz="4800" dirty="0">
                <a:latin typeface="Lucida Calligraphy" pitchFamily="66" charset="0"/>
              </a:rPr>
              <a:t>Multimedia de apoyo a la docencia en Psiquiatría.</a:t>
            </a:r>
            <a:br>
              <a:rPr lang="es-ES" sz="4800" dirty="0">
                <a:latin typeface="Lucida Calligraphy" pitchFamily="66" charset="0"/>
              </a:rPr>
            </a:br>
            <a:r>
              <a:rPr lang="es-ES" sz="4800" dirty="0" err="1">
                <a:latin typeface="Lucida Calligraphy" pitchFamily="66" charset="0"/>
              </a:rPr>
              <a:t>Psiquiatrí</a:t>
            </a:r>
            <a:r>
              <a:rPr lang="es-ES" sz="4800" dirty="0">
                <a:latin typeface="Lucida Calligraphy" pitchFamily="66" charset="0"/>
              </a:rPr>
              <a:t>@.Doc.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83163" y="4880410"/>
            <a:ext cx="7572218" cy="1126283"/>
          </a:xfrm>
        </p:spPr>
        <p:txBody>
          <a:bodyPr>
            <a:normAutofit fontScale="70000" lnSpcReduction="20000"/>
          </a:bodyPr>
          <a:lstStyle/>
          <a:p>
            <a:r>
              <a:rPr lang="es-ES" dirty="0" err="1"/>
              <a:t>MSc</a:t>
            </a:r>
            <a:r>
              <a:rPr lang="es-ES" dirty="0"/>
              <a:t>. Juan Carlos Mirabal Requena </a:t>
            </a:r>
            <a:r>
              <a:rPr lang="es-ES" dirty="0" smtClean="0"/>
              <a:t> </a:t>
            </a:r>
            <a:r>
              <a:rPr lang="es-ES" dirty="0"/>
              <a:t>ORCID: </a:t>
            </a:r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orcid.org/0000-0002-9159-6887</a:t>
            </a:r>
            <a:r>
              <a:rPr lang="es-ES" dirty="0" smtClean="0"/>
              <a:t>  </a:t>
            </a:r>
            <a:endParaRPr lang="es-ES" dirty="0"/>
          </a:p>
          <a:p>
            <a:r>
              <a:rPr lang="es-ES" dirty="0" err="1"/>
              <a:t>MSc</a:t>
            </a:r>
            <a:r>
              <a:rPr lang="es-ES" dirty="0"/>
              <a:t>. Belkis Alvarez Escobar </a:t>
            </a:r>
            <a:r>
              <a:rPr lang="es-ES" dirty="0" smtClean="0"/>
              <a:t> </a:t>
            </a:r>
            <a:r>
              <a:rPr lang="es-ES" dirty="0"/>
              <a:t>ORCID: </a:t>
            </a:r>
            <a:r>
              <a:rPr lang="es-ES" dirty="0">
                <a:hlinkClick r:id="rId5"/>
              </a:rPr>
              <a:t>https://</a:t>
            </a:r>
            <a:r>
              <a:rPr lang="es-ES" dirty="0" smtClean="0">
                <a:hlinkClick r:id="rId5"/>
              </a:rPr>
              <a:t>orcid.org/0000-0002-8701-9075</a:t>
            </a:r>
            <a:r>
              <a:rPr lang="es-ES" dirty="0" smtClean="0"/>
              <a:t> </a:t>
            </a:r>
            <a:endParaRPr lang="es-ES" dirty="0"/>
          </a:p>
          <a:p>
            <a:r>
              <a:rPr lang="es-ES" dirty="0" err="1"/>
              <a:t>Dr.C</a:t>
            </a:r>
            <a:r>
              <a:rPr lang="es-ES" dirty="0"/>
              <a:t>. José Alejandro Concepción Pacheco </a:t>
            </a:r>
            <a:r>
              <a:rPr lang="es-ES" dirty="0" smtClean="0"/>
              <a:t> </a:t>
            </a:r>
            <a:r>
              <a:rPr lang="es-ES" dirty="0"/>
              <a:t>ORCID: </a:t>
            </a:r>
            <a:r>
              <a:rPr lang="es-ES" dirty="0">
                <a:hlinkClick r:id="rId6"/>
              </a:rPr>
              <a:t>https://</a:t>
            </a:r>
            <a:r>
              <a:rPr lang="es-ES" dirty="0" smtClean="0">
                <a:hlinkClick r:id="rId6"/>
              </a:rPr>
              <a:t>orcid.org/0000-0001-6249-8789</a:t>
            </a:r>
            <a:r>
              <a:rPr lang="es-ES" dirty="0" smtClean="0"/>
              <a:t>     </a:t>
            </a:r>
            <a:endParaRPr lang="es-ES" dirty="0"/>
          </a:p>
          <a:p>
            <a:r>
              <a:rPr lang="es-ES" dirty="0"/>
              <a:t>Dr. C. </a:t>
            </a:r>
            <a:r>
              <a:rPr lang="es-ES" dirty="0" err="1"/>
              <a:t>Ydalsys</a:t>
            </a:r>
            <a:r>
              <a:rPr lang="es-ES" dirty="0"/>
              <a:t> Naranjo Hernández </a:t>
            </a:r>
            <a:r>
              <a:rPr lang="es-ES" dirty="0" smtClean="0"/>
              <a:t> </a:t>
            </a:r>
            <a:r>
              <a:rPr lang="es-ES" dirty="0">
                <a:hlinkClick r:id="rId7"/>
              </a:rPr>
              <a:t>https://</a:t>
            </a:r>
            <a:r>
              <a:rPr lang="es-ES" dirty="0" smtClean="0">
                <a:hlinkClick r:id="rId7"/>
              </a:rPr>
              <a:t>orcid.org/0000-0002-2476-1731</a:t>
            </a:r>
            <a:r>
              <a:rPr lang="es-ES" dirty="0" smtClean="0"/>
              <a:t> 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197735" y="321973"/>
            <a:ext cx="9981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  <a:ea typeface="+mj-ea"/>
                <a:cs typeface="+mj-cs"/>
              </a:rPr>
              <a:t>Universidad de Ciencias Medicas de Sancti Spíritus</a:t>
            </a:r>
          </a:p>
        </p:txBody>
      </p:sp>
      <p:pic>
        <p:nvPicPr>
          <p:cNvPr id="5" name="2023-02-23-02-12-16.1.3gp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3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6981" y="121834"/>
            <a:ext cx="10238704" cy="330394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latin typeface="Lucida Calligraphy" pitchFamily="66" charset="0"/>
              </a:rPr>
              <a:t>El producto informático creado se denomina Psiquiatrí@.doc y constituye una aplicación multimedia, con la combinación de un ordenador de textos, sonido, gráficos, animación y vídeo, para facilitar que el aprendizaje sea más atractivo, dinámico y que los estudiantes puedan interactuar de una forma eficaz con el contenido.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84101" y="3438659"/>
            <a:ext cx="9920511" cy="3155324"/>
          </a:xfrm>
          <a:prstGeom prst="rect">
            <a:avLst/>
          </a:prstGeom>
        </p:spPr>
      </p:pic>
      <p:pic>
        <p:nvPicPr>
          <p:cNvPr id="3" name="2023-02-23-02-14-31.2.3gp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8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8344" y="611230"/>
            <a:ext cx="4726546" cy="186151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>
                <a:latin typeface="Lucida Calligraphy" pitchFamily="66" charset="0"/>
              </a:rPr>
              <a:t>Publicada en Archivos Médicos Camagüey </a:t>
            </a:r>
            <a:r>
              <a:rPr lang="es-ES" sz="2400" dirty="0" smtClean="0">
                <a:latin typeface="Lucida Calligraphy" pitchFamily="66" charset="0"/>
              </a:rPr>
              <a:t/>
            </a:r>
            <a:br>
              <a:rPr lang="es-ES" sz="2400" dirty="0" smtClean="0">
                <a:latin typeface="Lucida Calligraphy" pitchFamily="66" charset="0"/>
              </a:rPr>
            </a:br>
            <a:r>
              <a:rPr lang="es-ES" sz="2400" dirty="0" smtClean="0">
                <a:latin typeface="Lucida Calligraphy" pitchFamily="66" charset="0"/>
              </a:rPr>
              <a:t>2020 </a:t>
            </a:r>
            <a:endParaRPr lang="es-E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6" y="2455135"/>
            <a:ext cx="4378818" cy="397142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" t="5914" r="6243" b="2288"/>
          <a:stretch/>
        </p:blipFill>
        <p:spPr bwMode="auto">
          <a:xfrm>
            <a:off x="6284890" y="2455135"/>
            <a:ext cx="5280338" cy="417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284890" y="746975"/>
            <a:ext cx="54220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  <a:ea typeface="+mj-ea"/>
                <a:cs typeface="+mj-cs"/>
              </a:rPr>
              <a:t>Inscrita en el Centro Nacional de Derecho de Autor  </a:t>
            </a:r>
            <a:endParaRPr lang="es-E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Lucida Calligraphy" pitchFamily="66" charset="0"/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  <a:ea typeface="+mj-ea"/>
                <a:cs typeface="+mj-cs"/>
              </a:rPr>
              <a:t>2021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Lucida Calligraphy" pitchFamily="66" charset="0"/>
              <a:ea typeface="+mj-ea"/>
              <a:cs typeface="+mj-cs"/>
            </a:endParaRPr>
          </a:p>
        </p:txBody>
      </p:sp>
      <p:pic>
        <p:nvPicPr>
          <p:cNvPr id="5" name="2023-02-23-02-18-21.3.3gp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4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9813" y="675626"/>
            <a:ext cx="8911687" cy="947113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>
                <a:latin typeface="Lucida Calligraphy" pitchFamily="66" charset="0"/>
              </a:rPr>
              <a:t>Reconocimientos alcanzados</a:t>
            </a:r>
            <a:endParaRPr lang="es-ES" sz="2400" dirty="0">
              <a:latin typeface="Lucida Calligraphy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5" y="1950031"/>
            <a:ext cx="3705008" cy="237400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42" y="4356636"/>
            <a:ext cx="3721742" cy="24889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3842" y="1905000"/>
            <a:ext cx="3749620" cy="24640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84" y="1905000"/>
            <a:ext cx="4263158" cy="24640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684" y="4369068"/>
            <a:ext cx="4263158" cy="248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842" y="4381500"/>
            <a:ext cx="3749620" cy="246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023-02-23-02-20-08.4.3gp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5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222" y="289257"/>
            <a:ext cx="10496281" cy="335546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 smtClean="0">
                <a:latin typeface="Lucida Calligraphy" pitchFamily="66" charset="0"/>
              </a:rPr>
              <a:t>Psiquiatrí</a:t>
            </a:r>
            <a:r>
              <a:rPr lang="es-ES" sz="2400" dirty="0">
                <a:latin typeface="Lucida Calligraphy" pitchFamily="66" charset="0"/>
              </a:rPr>
              <a:t>@.</a:t>
            </a:r>
            <a:r>
              <a:rPr lang="es-ES" sz="2400" dirty="0" smtClean="0">
                <a:latin typeface="Lucida Calligraphy" pitchFamily="66" charset="0"/>
              </a:rPr>
              <a:t>doc, </a:t>
            </a:r>
            <a:r>
              <a:rPr lang="es-ES" sz="2400" dirty="0">
                <a:latin typeface="Lucida Calligraphy" pitchFamily="66" charset="0"/>
              </a:rPr>
              <a:t>constituye  un  recurso  necesario  con potencialidades  para  ser  aplicado  durante  las  clases,  los tiempos  lectivos,  los  talleres  y  otras  actividades  curriculares,  con  capacidad  de  generalizarse  a  la  docencia  en pregrado  y  </a:t>
            </a:r>
            <a:r>
              <a:rPr lang="es-ES" sz="2400" dirty="0" smtClean="0">
                <a:latin typeface="Lucida Calligraphy" pitchFamily="66" charset="0"/>
              </a:rPr>
              <a:t>como  </a:t>
            </a:r>
            <a:r>
              <a:rPr lang="es-ES" sz="2400" dirty="0">
                <a:latin typeface="Lucida Calligraphy" pitchFamily="66" charset="0"/>
              </a:rPr>
              <a:t>material  de  estudio  complementario  en  las  residencias  de  la especialidad Psiquiatría de adultos.</a:t>
            </a:r>
          </a:p>
        </p:txBody>
      </p:sp>
      <p:pic>
        <p:nvPicPr>
          <p:cNvPr id="3074" name="Picture 2" descr="G:\Cursos y eventos\TALLER VIRTUAL NACIONAL DE GENERALIZACIÓN  2023\IMG-20230130-WA0019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00" y="3683358"/>
            <a:ext cx="5117523" cy="302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Cursos y eventos\TALLER VIRTUAL NACIONAL DE GENERALIZACIÓN  2023\IMG-20230130-WA00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86" y="3644721"/>
            <a:ext cx="5563677" cy="302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023-02-23-02-22-14.5.3gp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2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92925" y="624110"/>
            <a:ext cx="2919233" cy="741051"/>
          </a:xfrm>
        </p:spPr>
        <p:txBody>
          <a:bodyPr>
            <a:normAutofit fontScale="90000"/>
          </a:bodyPr>
          <a:lstStyle/>
          <a:p>
            <a:r>
              <a:rPr lang="es-ES" sz="3100" dirty="0">
                <a:latin typeface="Lucida Calligraphy" pitchFamily="66" charset="0"/>
              </a:rPr>
              <a:t>Impactos: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60620" y="1416676"/>
            <a:ext cx="9443992" cy="449454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  <a:ea typeface="+mj-ea"/>
                <a:cs typeface="+mj-cs"/>
              </a:rPr>
              <a:t>Científico- tecnológico</a:t>
            </a:r>
          </a:p>
          <a:p>
            <a:pPr algn="just">
              <a:lnSpc>
                <a:spcPct val="150000"/>
              </a:lnSpc>
            </a:pPr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  <a:ea typeface="+mj-ea"/>
                <a:cs typeface="+mj-cs"/>
              </a:rPr>
              <a:t>Social</a:t>
            </a:r>
          </a:p>
          <a:p>
            <a:pPr algn="just">
              <a:lnSpc>
                <a:spcPct val="150000"/>
              </a:lnSpc>
            </a:pPr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  <a:ea typeface="+mj-ea"/>
                <a:cs typeface="+mj-cs"/>
              </a:rPr>
              <a:t>Económico 	</a:t>
            </a:r>
          </a:p>
          <a:p>
            <a:pPr algn="just">
              <a:lnSpc>
                <a:spcPct val="150000"/>
              </a:lnSpc>
            </a:pPr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  <a:ea typeface="+mj-ea"/>
                <a:cs typeface="+mj-cs"/>
              </a:rPr>
              <a:t>Impacto en el proceso clínico 	</a:t>
            </a:r>
          </a:p>
          <a:p>
            <a:pPr algn="just">
              <a:lnSpc>
                <a:spcPct val="150000"/>
              </a:lnSpc>
            </a:pPr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  <a:ea typeface="+mj-ea"/>
                <a:cs typeface="+mj-cs"/>
              </a:rPr>
              <a:t>Impacto en la accesibilidad 	</a:t>
            </a:r>
          </a:p>
          <a:p>
            <a:pPr algn="just">
              <a:lnSpc>
                <a:spcPct val="150000"/>
              </a:lnSpc>
            </a:pPr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  <a:ea typeface="+mj-ea"/>
                <a:cs typeface="+mj-cs"/>
              </a:rPr>
              <a:t>Impacto en la aceptabilidad</a:t>
            </a:r>
          </a:p>
        </p:txBody>
      </p:sp>
      <p:pic>
        <p:nvPicPr>
          <p:cNvPr id="4" name="2023-02-23-02-25-34.6.3gp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7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1982" y="340774"/>
            <a:ext cx="8886423" cy="119181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3100" dirty="0" smtClean="0">
                <a:latin typeface="Lucida Calligraphy" pitchFamily="66" charset="0"/>
              </a:rPr>
              <a:t>Consideraciones emitidas: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6219" y="1798749"/>
            <a:ext cx="10470525" cy="483387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  <a:ea typeface="+mj-ea"/>
                <a:cs typeface="+mj-cs"/>
              </a:rPr>
              <a:t>Con  las  aplicaciones  multimedia  educativas el  estudiante  tiene  el control  para  estudiar  a  su  propio  ritmo,  puesto  que  la información  está  dispuesta  para  que  sea  fácil  de  comprender.  </a:t>
            </a:r>
            <a:endParaRPr lang="es-E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Lucida Calligraphy" pitchFamily="66" charset="0"/>
              <a:ea typeface="+mj-ea"/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  <a:ea typeface="+mj-ea"/>
                <a:cs typeface="+mj-cs"/>
              </a:rPr>
              <a:t>El  </a:t>
            </a: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  <a:ea typeface="+mj-ea"/>
                <a:cs typeface="+mj-cs"/>
              </a:rPr>
              <a:t>producto  creado  ofrece  ventajas  para  el  aprendizaje de  la  Psiquiatría para adultos  y  constituye  una herramienta  útil  dada  la  necesidad  de  literatura  complementaria</a:t>
            </a: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  <a:ea typeface="+mj-ea"/>
                <a:cs typeface="+mj-cs"/>
              </a:rPr>
              <a:t>.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Lucida Calligraphy" pitchFamily="66" charset="0"/>
              <a:ea typeface="+mj-ea"/>
              <a:cs typeface="+mj-cs"/>
            </a:endParaRPr>
          </a:p>
          <a:p>
            <a:pPr algn="just">
              <a:lnSpc>
                <a:spcPct val="150000"/>
              </a:lnSpc>
            </a:pPr>
            <a:endParaRPr lang="es-ES" dirty="0"/>
          </a:p>
        </p:txBody>
      </p:sp>
      <p:pic>
        <p:nvPicPr>
          <p:cNvPr id="4" name="2023-02-23-02-29-00.7.3gp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6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1983" y="340774"/>
            <a:ext cx="6117466" cy="102438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3100" dirty="0" smtClean="0">
                <a:latin typeface="Lucida Calligraphy" pitchFamily="66" charset="0"/>
              </a:rPr>
              <a:t>Mejoras a incorporar: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6219" y="1798749"/>
            <a:ext cx="10341736" cy="447326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  <a:ea typeface="+mj-ea"/>
                <a:cs typeface="+mj-cs"/>
              </a:rPr>
              <a:t>Incluir  guías  de  </a:t>
            </a: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  <a:ea typeface="+mj-ea"/>
                <a:cs typeface="+mj-cs"/>
              </a:rPr>
              <a:t>estudio e  </a:t>
            </a: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  <a:ea typeface="+mj-ea"/>
                <a:cs typeface="+mj-cs"/>
              </a:rPr>
              <a:t>incrementar  el  número  de  situaciones  problema  que  permitan  a los  educandos  la  ejercitación  y  la  autoevaluación.</a:t>
            </a:r>
          </a:p>
          <a:p>
            <a:pPr algn="just">
              <a:lnSpc>
                <a:spcPct val="150000"/>
              </a:lnSpc>
            </a:pP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  <a:ea typeface="+mj-ea"/>
                <a:cs typeface="+mj-cs"/>
              </a:rPr>
              <a:t>Habilitar  el  acceso  a  la  aplicación  multimedia  desde  plataformas  en  red , facilitando el  acceso  de  estudiantes y  docentes  a  la  misma ,  así  como a usuarios  de  otras  provincias  del  país y latitudes</a:t>
            </a: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  <a:ea typeface="+mj-ea"/>
                <a:cs typeface="+mj-cs"/>
              </a:rPr>
              <a:t>.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Lucida Calligraphy" pitchFamily="66" charset="0"/>
              <a:ea typeface="+mj-ea"/>
              <a:cs typeface="+mj-cs"/>
            </a:endParaRPr>
          </a:p>
        </p:txBody>
      </p:sp>
      <p:pic>
        <p:nvPicPr>
          <p:cNvPr id="4" name="2023-02-23-02-30-17.8.3gp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4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39133" y="649868"/>
            <a:ext cx="8911687" cy="676656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Lucida Calligraphy" pitchFamily="66" charset="0"/>
              </a:rPr>
              <a:t>Recomendaciones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9556" y="1519707"/>
            <a:ext cx="10062178" cy="395381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  <a:ea typeface="+mj-ea"/>
                <a:cs typeface="+mj-cs"/>
              </a:rPr>
              <a:t>En los últimos años han existido avances en la investigación de Tecnologías de la Información y las Comunicaciones en salud mental, pero aún existen barreras que impiden su expansión y la posibilidad de profundizar en su estudio, por lo que se hace muy necesario continuar avanzando en este aspecto con nuevas investigaciones.</a:t>
            </a:r>
          </a:p>
          <a:p>
            <a:pPr algn="just">
              <a:lnSpc>
                <a:spcPct val="150000"/>
              </a:lnSpc>
            </a:pPr>
            <a:endParaRPr lang="es-ES" sz="2400" dirty="0"/>
          </a:p>
        </p:txBody>
      </p:sp>
      <p:pic>
        <p:nvPicPr>
          <p:cNvPr id="4" name="2023-02-23-02-31-44.9.3gp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1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243</TotalTime>
  <Words>365</Words>
  <Application>Microsoft Office PowerPoint</Application>
  <PresentationFormat>Personalizado</PresentationFormat>
  <Paragraphs>27</Paragraphs>
  <Slides>9</Slides>
  <Notes>0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Espiral</vt:lpstr>
      <vt:lpstr>Multimedia de apoyo a la docencia en Psiquiatría. Psiquiatrí@.Doc. </vt:lpstr>
      <vt:lpstr>El producto informático creado se denomina Psiquiatrí@.doc y constituye una aplicación multimedia, con la combinación de un ordenador de textos, sonido, gráficos, animación y vídeo, para facilitar que el aprendizaje sea más atractivo, dinámico y que los estudiantes puedan interactuar de una forma eficaz con el contenido.</vt:lpstr>
      <vt:lpstr>Publicada en Archivos Médicos Camagüey  2020 </vt:lpstr>
      <vt:lpstr>Reconocimientos alcanzados</vt:lpstr>
      <vt:lpstr>Psiquiatrí@.doc, constituye  un  recurso  necesario  con potencialidades  para  ser  aplicado  durante  las  clases,  los tiempos  lectivos,  los  talleres  y  otras  actividades  curriculares,  con  capacidad  de  generalizarse  a  la  docencia  en pregrado  y  como  material  de  estudio  complementario  en  las  residencias  de  la especialidad Psiquiatría de adultos.</vt:lpstr>
      <vt:lpstr>Impactos: </vt:lpstr>
      <vt:lpstr>Consideraciones emitidas: </vt:lpstr>
      <vt:lpstr>Mejoras a incorporar: </vt:lpstr>
      <vt:lpstr>Recomendaciones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 de apoyo a la docencia en Psiquiatría. Psiquiatrí@.Doc.</dc:title>
  <dc:creator>usuario</dc:creator>
  <cp:lastModifiedBy>Juan Carlos</cp:lastModifiedBy>
  <cp:revision>29</cp:revision>
  <dcterms:created xsi:type="dcterms:W3CDTF">2023-02-13T17:27:38Z</dcterms:created>
  <dcterms:modified xsi:type="dcterms:W3CDTF">2009-08-06T07:19:11Z</dcterms:modified>
</cp:coreProperties>
</file>